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handoutMasterIdLst>
    <p:handoutMasterId r:id="rId26"/>
  </p:handoutMasterIdLst>
  <p:sldIdLst>
    <p:sldId id="256" r:id="rId3"/>
    <p:sldId id="257" r:id="rId4"/>
    <p:sldId id="274" r:id="rId5"/>
    <p:sldId id="258" r:id="rId6"/>
    <p:sldId id="260" r:id="rId7"/>
    <p:sldId id="261" r:id="rId8"/>
    <p:sldId id="275" r:id="rId9"/>
    <p:sldId id="262" r:id="rId10"/>
    <p:sldId id="263" r:id="rId11"/>
    <p:sldId id="283" r:id="rId12"/>
    <p:sldId id="265" r:id="rId13"/>
    <p:sldId id="269" r:id="rId14"/>
    <p:sldId id="266" r:id="rId15"/>
    <p:sldId id="270" r:id="rId16"/>
    <p:sldId id="267" r:id="rId17"/>
    <p:sldId id="284" r:id="rId18"/>
    <p:sldId id="278" r:id="rId19"/>
    <p:sldId id="279" r:id="rId20"/>
    <p:sldId id="281" r:id="rId21"/>
    <p:sldId id="280" r:id="rId22"/>
    <p:sldId id="272" r:id="rId23"/>
    <p:sldId id="273" r:id="rId24"/>
  </p:sldIdLst>
  <p:sldSz cx="9144000" cy="6858000" type="screen4x3"/>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A0000"/>
    <a:srgbClr val="74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47" autoAdjust="0"/>
    <p:restoredTop sz="94660"/>
  </p:normalViewPr>
  <p:slideViewPr>
    <p:cSldViewPr snapToGrid="0">
      <p:cViewPr varScale="1">
        <p:scale>
          <a:sx n="110" d="100"/>
          <a:sy n="110" d="100"/>
        </p:scale>
        <p:origin x="918" y="102"/>
      </p:cViewPr>
      <p:guideLst>
        <p:guide orient="horz" pos="2174"/>
        <p:guide pos="2880"/>
      </p:guideLst>
    </p:cSldViewPr>
  </p:slideViewPr>
  <p:notesTextViewPr>
    <p:cViewPr>
      <p:scale>
        <a:sx n="1" d="1"/>
        <a:sy n="1" d="1"/>
      </p:scale>
      <p:origin x="0" y="0"/>
    </p:cViewPr>
  </p:notesTextViewPr>
  <p:notesViewPr>
    <p:cSldViewPr snapToGrid="0">
      <p:cViewPr varScale="1">
        <p:scale>
          <a:sx n="88" d="100"/>
          <a:sy n="88" d="100"/>
        </p:scale>
        <p:origin x="3822"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gs" Target="tags/tag1.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notesMaster" Target="notesMasters/notesMaster1.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endParaRPr lang="zh-CN" altLang="en-US" dirty="0"/>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dirty="0"/>
          </a:p>
        </p:txBody>
      </p:sp>
      <p:sp>
        <p:nvSpPr>
          <p:cNvPr id="6" name="灯片编号占位符 5"/>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857135B-C44F-4E8A-A60B-F544B2B24A4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2">
            <a:alphaModFix amt="46000"/>
          </a:blip>
          <a:srcRect/>
          <a:stretch>
            <a:fillRect l="-17000" r="-17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zh-CN" altLang="en-US" dirty="0"/>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57135B-C44F-4E8A-A60B-F544B2B24A4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8.jpeg"/><Relationship Id="rId1" Type="http://schemas.openxmlformats.org/officeDocument/2006/relationships/image" Target="../media/image7.pn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0" y="836712"/>
            <a:ext cx="91440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1547664" y="2348880"/>
            <a:ext cx="5688632" cy="1569660"/>
          </a:xfrm>
          <a:prstGeom prst="rect">
            <a:avLst/>
          </a:prstGeom>
        </p:spPr>
        <p:txBody>
          <a:bodyPr wrap="square">
            <a:spAutoFit/>
          </a:bodyPr>
          <a:lstStyle/>
          <a:p>
            <a:pPr>
              <a:lnSpc>
                <a:spcPct val="150000"/>
              </a:lnSpc>
            </a:pPr>
            <a:r>
              <a:rPr lang="en-US" altLang="zh-CN" sz="3200" b="1" dirty="0"/>
              <a:t>《</a:t>
            </a:r>
            <a:r>
              <a:rPr lang="zh-CN" altLang="en-US" sz="3200" b="1" dirty="0"/>
              <a:t>安全保密管理制度</a:t>
            </a:r>
            <a:r>
              <a:rPr lang="en-US" altLang="zh-CN" sz="3200" b="1" dirty="0"/>
              <a:t>》</a:t>
            </a:r>
            <a:endParaRPr lang="en-US" altLang="zh-CN" sz="3200" b="1" dirty="0"/>
          </a:p>
          <a:p>
            <a:pPr>
              <a:lnSpc>
                <a:spcPct val="150000"/>
              </a:lnSpc>
            </a:pPr>
            <a:r>
              <a:rPr lang="zh-CN" altLang="en-US" sz="3200" b="1" dirty="0"/>
              <a:t>                 及注意事项讲解培训</a:t>
            </a:r>
            <a:endParaRPr lang="zh-CN" altLang="en-US" sz="3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Teliss_Tong\Copy\定期备份\工作备份\！PPT图片及版面资源\06-PPT精选插图\04-图标\西装小人.png"/>
          <p:cNvPicPr>
            <a:picLocks noChangeAspect="1" noChangeArrowheads="1"/>
          </p:cNvPicPr>
          <p:nvPr/>
        </p:nvPicPr>
        <p:blipFill>
          <a:blip r:embed="rId1">
            <a:extLst>
              <a:ext uri="{28A0092B-C50C-407E-A947-70E740481C1C}">
                <a14:useLocalDpi xmlns:a14="http://schemas.microsoft.com/office/drawing/2010/main" val="0"/>
              </a:ext>
            </a:extLst>
          </a:blip>
          <a:srcRect t="5034" r="7153" b="2864"/>
          <a:stretch>
            <a:fillRect/>
          </a:stretch>
        </p:blipFill>
        <p:spPr bwMode="auto">
          <a:xfrm>
            <a:off x="31750" y="3759200"/>
            <a:ext cx="2211388" cy="309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日期占位符 2"/>
          <p:cNvSpPr txBox="1">
            <a:spLocks noGrp="1" noChangeArrowheads="1"/>
          </p:cNvSpPr>
          <p:nvPr/>
        </p:nvSpPr>
        <p:spPr bwMode="auto">
          <a:xfrm>
            <a:off x="457200" y="6356350"/>
            <a:ext cx="2133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fld id="{781F126E-873E-4CFE-BDFF-12B8C57D2D3A}" type="datetime1">
              <a:rPr lang="zh-CN" altLang="en-US" sz="1200" b="0">
                <a:solidFill>
                  <a:srgbClr val="898989"/>
                </a:solidFill>
                <a:latin typeface="Hiragino Sans GB W3" pitchFamily="2" charset="-122"/>
                <a:ea typeface="Hiragino Sans GB W3" pitchFamily="2" charset="-122"/>
                <a:sym typeface="Hiragino Sans GB W3" pitchFamily="2" charset="-122"/>
              </a:rPr>
            </a:fld>
            <a:endParaRPr lang="en-US" altLang="zh-CN">
              <a:ea typeface="微软雅黑" panose="020B0503020204020204" pitchFamily="34" charset="-122"/>
              <a:sym typeface="Hiragino Sans GB W3" pitchFamily="2" charset="-122"/>
            </a:endParaRPr>
          </a:p>
        </p:txBody>
      </p:sp>
      <p:sp>
        <p:nvSpPr>
          <p:cNvPr id="7" name="Rectangle 3"/>
          <p:cNvSpPr>
            <a:spLocks noChangeArrowheads="1"/>
          </p:cNvSpPr>
          <p:nvPr/>
        </p:nvSpPr>
        <p:spPr bwMode="auto">
          <a:xfrm>
            <a:off x="1978025" y="1773238"/>
            <a:ext cx="6148388" cy="23810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nSpc>
                <a:spcPct val="150000"/>
              </a:lnSpc>
              <a:spcBef>
                <a:spcPct val="20000"/>
              </a:spcBef>
              <a:buClr>
                <a:schemeClr val="hlink"/>
              </a:buClr>
              <a:buFont typeface="Wingdings" panose="05000000000000000000" pitchFamily="2" charset="2"/>
              <a:buNone/>
            </a:pPr>
            <a:r>
              <a:rPr lang="zh-CN" altLang="en-US" sz="2800" dirty="0">
                <a:solidFill>
                  <a:schemeClr val="tx2"/>
                </a:solidFill>
                <a:latin typeface="Verdana" panose="020B0604030504040204" pitchFamily="34" charset="0"/>
              </a:rPr>
              <a:t>       </a:t>
            </a:r>
            <a:r>
              <a:rPr lang="zh-CN" altLang="en-US" b="0" dirty="0">
                <a:solidFill>
                  <a:schemeClr val="tx1"/>
                </a:solidFill>
                <a:ea typeface="微软雅黑" panose="020B0503020204020204" pitchFamily="34" charset="-122"/>
              </a:rPr>
              <a:t>201</a:t>
            </a:r>
            <a:r>
              <a:rPr lang="en-US" altLang="zh-CN" b="0" dirty="0">
                <a:solidFill>
                  <a:schemeClr val="tx1"/>
                </a:solidFill>
                <a:ea typeface="微软雅黑" panose="020B0503020204020204" pitchFamily="34" charset="-122"/>
              </a:rPr>
              <a:t>4</a:t>
            </a:r>
            <a:r>
              <a:rPr lang="zh-CN" altLang="en-US" b="0" dirty="0">
                <a:solidFill>
                  <a:schemeClr val="tx1"/>
                </a:solidFill>
                <a:ea typeface="微软雅黑" panose="020B0503020204020204" pitchFamily="34" charset="-122"/>
              </a:rPr>
              <a:t>年</a:t>
            </a:r>
            <a:r>
              <a:rPr lang="en-US" altLang="zh-CN" b="0" dirty="0">
                <a:solidFill>
                  <a:schemeClr val="tx1"/>
                </a:solidFill>
                <a:ea typeface="微软雅黑" panose="020B0503020204020204" pitchFamily="34" charset="-122"/>
              </a:rPr>
              <a:t>X</a:t>
            </a:r>
            <a:r>
              <a:rPr lang="zh-CN" altLang="en-US" b="0" dirty="0">
                <a:solidFill>
                  <a:schemeClr val="tx1"/>
                </a:solidFill>
                <a:ea typeface="微软雅黑" panose="020B0503020204020204" pitchFamily="34" charset="-122"/>
              </a:rPr>
              <a:t>月，某同事因业务工作过于繁忙，为贪图工作方便，便在内网计算机中插上无线网卡连接公司无线互联网，最终导致公司公司涉密信息和工作文件被盗取。</a:t>
            </a:r>
            <a:endParaRPr lang="zh-CN" altLang="en-US" b="0" dirty="0">
              <a:solidFill>
                <a:schemeClr val="tx1"/>
              </a:solidFill>
              <a:ea typeface="微软雅黑" panose="020B0503020204020204" pitchFamily="34" charset="-122"/>
            </a:endParaRPr>
          </a:p>
        </p:txBody>
      </p:sp>
      <p:sp>
        <p:nvSpPr>
          <p:cNvPr id="8" name="对角圆角矩形 9"/>
          <p:cNvSpPr/>
          <p:nvPr/>
        </p:nvSpPr>
        <p:spPr bwMode="auto">
          <a:xfrm>
            <a:off x="682625" y="1557338"/>
            <a:ext cx="1355725" cy="431800"/>
          </a:xfrm>
          <a:custGeom>
            <a:avLst/>
            <a:gdLst>
              <a:gd name="T0" fmla="*/ 71968 w 1355725"/>
              <a:gd name="T1" fmla="*/ 0 h 431800"/>
              <a:gd name="T2" fmla="*/ 1139825 w 1355725"/>
              <a:gd name="T3" fmla="*/ 0 h 431800"/>
              <a:gd name="T4" fmla="*/ 1355725 w 1355725"/>
              <a:gd name="T5" fmla="*/ 215900 h 431800"/>
              <a:gd name="T6" fmla="*/ 1355725 w 1355725"/>
              <a:gd name="T7" fmla="*/ 359832 h 431800"/>
              <a:gd name="T8" fmla="*/ 1283757 w 1355725"/>
              <a:gd name="T9" fmla="*/ 431800 h 431800"/>
              <a:gd name="T10" fmla="*/ 215900 w 1355725"/>
              <a:gd name="T11" fmla="*/ 431800 h 431800"/>
              <a:gd name="T12" fmla="*/ 0 w 1355725"/>
              <a:gd name="T13" fmla="*/ 215900 h 431800"/>
              <a:gd name="T14" fmla="*/ 0 w 1355725"/>
              <a:gd name="T15" fmla="*/ 71968 h 431800"/>
              <a:gd name="T16" fmla="*/ 71968 w 1355725"/>
              <a:gd name="T17" fmla="*/ 0 h 4318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355725"/>
              <a:gd name="T28" fmla="*/ 0 h 431800"/>
              <a:gd name="T29" fmla="*/ 1355725 w 1355725"/>
              <a:gd name="T30" fmla="*/ 431800 h 4318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355725" h="431800">
                <a:moveTo>
                  <a:pt x="71968" y="0"/>
                </a:moveTo>
                <a:lnTo>
                  <a:pt x="1139825" y="0"/>
                </a:lnTo>
                <a:cubicBezTo>
                  <a:pt x="1259063" y="0"/>
                  <a:pt x="1355725" y="96662"/>
                  <a:pt x="1355725" y="215900"/>
                </a:cubicBezTo>
                <a:lnTo>
                  <a:pt x="1355725" y="359832"/>
                </a:lnTo>
                <a:cubicBezTo>
                  <a:pt x="1355725" y="399579"/>
                  <a:pt x="1323504" y="431800"/>
                  <a:pt x="1283757" y="431800"/>
                </a:cubicBezTo>
                <a:lnTo>
                  <a:pt x="215900" y="431800"/>
                </a:lnTo>
                <a:cubicBezTo>
                  <a:pt x="96662" y="431800"/>
                  <a:pt x="0" y="335138"/>
                  <a:pt x="0" y="215900"/>
                </a:cubicBezTo>
                <a:lnTo>
                  <a:pt x="0" y="71968"/>
                </a:lnTo>
                <a:cubicBezTo>
                  <a:pt x="0" y="32221"/>
                  <a:pt x="32221" y="0"/>
                  <a:pt x="71968" y="0"/>
                </a:cubicBezTo>
                <a:close/>
              </a:path>
            </a:pathLst>
          </a:custGeom>
          <a:noFill/>
          <a:ln w="12700" cap="rnd">
            <a:solidFill>
              <a:srgbClr val="F05425"/>
            </a:solidFill>
            <a:prstDash val="sysDash"/>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a:r>
              <a:rPr lang="zh-CN" altLang="en-US" sz="2000" b="0">
                <a:solidFill>
                  <a:srgbClr val="F05425"/>
                </a:solidFill>
                <a:ea typeface="微软雅黑" panose="020B0503020204020204" pitchFamily="34" charset="-122"/>
              </a:rPr>
              <a:t>背景</a:t>
            </a:r>
            <a:endParaRPr lang="zh-CN" altLang="en-US" sz="2000" b="0">
              <a:solidFill>
                <a:srgbClr val="F05425"/>
              </a:solidFill>
              <a:ea typeface="微软雅黑" panose="020B0503020204020204" pitchFamily="34" charset="-122"/>
            </a:endParaRPr>
          </a:p>
        </p:txBody>
      </p:sp>
      <p:cxnSp>
        <p:nvCxnSpPr>
          <p:cNvPr id="9" name="直接连接符 11"/>
          <p:cNvCxnSpPr>
            <a:cxnSpLocks noChangeShapeType="1"/>
          </p:cNvCxnSpPr>
          <p:nvPr/>
        </p:nvCxnSpPr>
        <p:spPr bwMode="auto">
          <a:xfrm>
            <a:off x="2058988" y="1773238"/>
            <a:ext cx="6067425" cy="0"/>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cxnSp>
        <p:nvCxnSpPr>
          <p:cNvPr id="10" name="直接连接符 14"/>
          <p:cNvCxnSpPr>
            <a:cxnSpLocks noChangeShapeType="1"/>
          </p:cNvCxnSpPr>
          <p:nvPr/>
        </p:nvCxnSpPr>
        <p:spPr bwMode="auto">
          <a:xfrm>
            <a:off x="1330325" y="1989138"/>
            <a:ext cx="0" cy="1800225"/>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grpSp>
        <p:nvGrpSpPr>
          <p:cNvPr id="11" name="Group 9"/>
          <p:cNvGrpSpPr/>
          <p:nvPr/>
        </p:nvGrpSpPr>
        <p:grpSpPr bwMode="auto">
          <a:xfrm>
            <a:off x="2663825" y="4687888"/>
            <a:ext cx="5005388" cy="1335087"/>
            <a:chOff x="0" y="0"/>
            <a:chExt cx="5005332" cy="1335323"/>
          </a:xfrm>
        </p:grpSpPr>
        <p:grpSp>
          <p:nvGrpSpPr>
            <p:cNvPr id="12" name="Group 10"/>
            <p:cNvGrpSpPr/>
            <p:nvPr/>
          </p:nvGrpSpPr>
          <p:grpSpPr bwMode="auto">
            <a:xfrm>
              <a:off x="0" y="0"/>
              <a:ext cx="5005332" cy="1335323"/>
              <a:chOff x="0" y="0"/>
              <a:chExt cx="5005332" cy="1335323"/>
            </a:xfrm>
          </p:grpSpPr>
          <p:sp>
            <p:nvSpPr>
              <p:cNvPr id="14" name="Rectangle 3"/>
              <p:cNvSpPr>
                <a:spLocks noChangeArrowheads="1"/>
              </p:cNvSpPr>
              <p:nvPr/>
            </p:nvSpPr>
            <p:spPr bwMode="auto">
              <a:xfrm>
                <a:off x="0" y="0"/>
                <a:ext cx="5005332" cy="1335323"/>
              </a:xfrm>
              <a:prstGeom prst="rect">
                <a:avLst/>
              </a:prstGeom>
              <a:solidFill>
                <a:srgbClr val="A6A6A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6" tIns="45718" rIns="91436" bIns="45718" anchor="ctr"/>
              <a:lstStyle>
                <a:lvl1pPr defTabSz="68453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defTabSz="68453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defTabSz="68453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defTabSz="68453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defTabSz="68453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eaLnBrk="1" hangingPunct="1"/>
                <a:endParaRPr lang="en-US" altLang="zh-CN" b="0">
                  <a:ea typeface="微软雅黑" panose="020B0503020204020204" pitchFamily="34" charset="-122"/>
                </a:endParaRPr>
              </a:p>
              <a:p>
                <a:pPr algn="ctr" eaLnBrk="1" hangingPunct="1"/>
                <a:endParaRPr lang="en-US" altLang="zh-CN" b="0">
                  <a:ea typeface="微软雅黑" panose="020B0503020204020204" pitchFamily="34" charset="-122"/>
                </a:endParaRPr>
              </a:p>
            </p:txBody>
          </p:sp>
          <p:sp>
            <p:nvSpPr>
              <p:cNvPr id="15" name="Freeform 13"/>
              <p:cNvSpPr/>
              <p:nvPr/>
            </p:nvSpPr>
            <p:spPr bwMode="auto">
              <a:xfrm rot="10800000">
                <a:off x="220670" y="504231"/>
                <a:ext cx="606748" cy="660716"/>
              </a:xfrm>
              <a:custGeom>
                <a:avLst/>
                <a:gdLst>
                  <a:gd name="T0" fmla="*/ 59983 w 526"/>
                  <a:gd name="T1" fmla="*/ 602702 h 615"/>
                  <a:gd name="T2" fmla="*/ 27684 w 526"/>
                  <a:gd name="T3" fmla="*/ 572621 h 615"/>
                  <a:gd name="T4" fmla="*/ 59983 w 526"/>
                  <a:gd name="T5" fmla="*/ 543613 h 615"/>
                  <a:gd name="T6" fmla="*/ 46141 w 526"/>
                  <a:gd name="T7" fmla="*/ 500640 h 615"/>
                  <a:gd name="T8" fmla="*/ 28838 w 526"/>
                  <a:gd name="T9" fmla="*/ 460890 h 615"/>
                  <a:gd name="T10" fmla="*/ 190330 w 526"/>
                  <a:gd name="T11" fmla="*/ 443700 h 615"/>
                  <a:gd name="T12" fmla="*/ 35759 w 526"/>
                  <a:gd name="T13" fmla="*/ 396430 h 615"/>
                  <a:gd name="T14" fmla="*/ 35759 w 526"/>
                  <a:gd name="T15" fmla="*/ 353456 h 615"/>
                  <a:gd name="T16" fmla="*/ 190330 w 526"/>
                  <a:gd name="T17" fmla="*/ 304037 h 615"/>
                  <a:gd name="T18" fmla="*/ 28838 w 526"/>
                  <a:gd name="T19" fmla="*/ 286847 h 615"/>
                  <a:gd name="T20" fmla="*/ 46141 w 526"/>
                  <a:gd name="T21" fmla="*/ 247097 h 615"/>
                  <a:gd name="T22" fmla="*/ 59983 w 526"/>
                  <a:gd name="T23" fmla="*/ 206272 h 615"/>
                  <a:gd name="T24" fmla="*/ 27684 w 526"/>
                  <a:gd name="T25" fmla="*/ 176191 h 615"/>
                  <a:gd name="T26" fmla="*/ 59983 w 526"/>
                  <a:gd name="T27" fmla="*/ 148258 h 615"/>
                  <a:gd name="T28" fmla="*/ 46141 w 526"/>
                  <a:gd name="T29" fmla="*/ 105285 h 615"/>
                  <a:gd name="T30" fmla="*/ 28838 w 526"/>
                  <a:gd name="T31" fmla="*/ 65534 h 615"/>
                  <a:gd name="T32" fmla="*/ 248005 w 526"/>
                  <a:gd name="T33" fmla="*/ 48345 h 615"/>
                  <a:gd name="T34" fmla="*/ 279150 w 526"/>
                  <a:gd name="T35" fmla="*/ 78426 h 615"/>
                  <a:gd name="T36" fmla="*/ 248005 w 526"/>
                  <a:gd name="T37" fmla="*/ 106359 h 615"/>
                  <a:gd name="T38" fmla="*/ 260694 w 526"/>
                  <a:gd name="T39" fmla="*/ 149333 h 615"/>
                  <a:gd name="T40" fmla="*/ 276843 w 526"/>
                  <a:gd name="T41" fmla="*/ 189083 h 615"/>
                  <a:gd name="T42" fmla="*/ 190330 w 526"/>
                  <a:gd name="T43" fmla="*/ 206272 h 615"/>
                  <a:gd name="T44" fmla="*/ 271076 w 526"/>
                  <a:gd name="T45" fmla="*/ 253543 h 615"/>
                  <a:gd name="T46" fmla="*/ 271076 w 526"/>
                  <a:gd name="T47" fmla="*/ 296516 h 615"/>
                  <a:gd name="T48" fmla="*/ 190330 w 526"/>
                  <a:gd name="T49" fmla="*/ 345936 h 615"/>
                  <a:gd name="T50" fmla="*/ 276843 w 526"/>
                  <a:gd name="T51" fmla="*/ 363125 h 615"/>
                  <a:gd name="T52" fmla="*/ 260694 w 526"/>
                  <a:gd name="T53" fmla="*/ 402876 h 615"/>
                  <a:gd name="T54" fmla="*/ 248005 w 526"/>
                  <a:gd name="T55" fmla="*/ 443700 h 615"/>
                  <a:gd name="T56" fmla="*/ 279150 w 526"/>
                  <a:gd name="T57" fmla="*/ 473782 h 615"/>
                  <a:gd name="T58" fmla="*/ 248005 w 526"/>
                  <a:gd name="T59" fmla="*/ 502789 h 615"/>
                  <a:gd name="T60" fmla="*/ 260694 w 526"/>
                  <a:gd name="T61" fmla="*/ 545762 h 615"/>
                  <a:gd name="T62" fmla="*/ 276843 w 526"/>
                  <a:gd name="T63" fmla="*/ 584438 h 615"/>
                  <a:gd name="T64" fmla="*/ 190330 w 526"/>
                  <a:gd name="T65" fmla="*/ 602702 h 615"/>
                  <a:gd name="T66" fmla="*/ 581371 w 526"/>
                  <a:gd name="T67" fmla="*/ 397504 h 615"/>
                  <a:gd name="T68" fmla="*/ 562914 w 526"/>
                  <a:gd name="T69" fmla="*/ 620966 h 615"/>
                  <a:gd name="T70" fmla="*/ 319523 w 526"/>
                  <a:gd name="T71" fmla="*/ 614520 h 615"/>
                  <a:gd name="T72" fmla="*/ 312602 w 526"/>
                  <a:gd name="T73" fmla="*/ 385686 h 615"/>
                  <a:gd name="T74" fmla="*/ 462559 w 526"/>
                  <a:gd name="T75" fmla="*/ 366348 h 615"/>
                  <a:gd name="T76" fmla="*/ 336826 w 526"/>
                  <a:gd name="T77" fmla="*/ 296516 h 615"/>
                  <a:gd name="T78" fmla="*/ 336826 w 526"/>
                  <a:gd name="T79" fmla="*/ 253543 h 615"/>
                  <a:gd name="T80" fmla="*/ 462559 w 526"/>
                  <a:gd name="T81" fmla="*/ 206272 h 615"/>
                  <a:gd name="T82" fmla="*/ 329905 w 526"/>
                  <a:gd name="T83" fmla="*/ 189083 h 615"/>
                  <a:gd name="T84" fmla="*/ 347207 w 526"/>
                  <a:gd name="T85" fmla="*/ 149333 h 615"/>
                  <a:gd name="T86" fmla="*/ 358743 w 526"/>
                  <a:gd name="T87" fmla="*/ 106359 h 615"/>
                  <a:gd name="T88" fmla="*/ 328751 w 526"/>
                  <a:gd name="T89" fmla="*/ 78426 h 615"/>
                  <a:gd name="T90" fmla="*/ 358743 w 526"/>
                  <a:gd name="T91" fmla="*/ 48345 h 615"/>
                  <a:gd name="T92" fmla="*/ 577910 w 526"/>
                  <a:gd name="T93" fmla="*/ 65534 h 615"/>
                  <a:gd name="T94" fmla="*/ 561761 w 526"/>
                  <a:gd name="T95" fmla="*/ 105285 h 615"/>
                  <a:gd name="T96" fmla="*/ 547919 w 526"/>
                  <a:gd name="T97" fmla="*/ 148258 h 615"/>
                  <a:gd name="T98" fmla="*/ 580217 w 526"/>
                  <a:gd name="T99" fmla="*/ 176191 h 615"/>
                  <a:gd name="T100" fmla="*/ 547919 w 526"/>
                  <a:gd name="T101" fmla="*/ 206272 h 615"/>
                  <a:gd name="T102" fmla="*/ 561761 w 526"/>
                  <a:gd name="T103" fmla="*/ 247097 h 615"/>
                  <a:gd name="T104" fmla="*/ 577910 w 526"/>
                  <a:gd name="T105" fmla="*/ 286847 h 615"/>
                  <a:gd name="T106" fmla="*/ 462559 w 526"/>
                  <a:gd name="T107" fmla="*/ 304037 h 615"/>
                  <a:gd name="T108" fmla="*/ 573296 w 526"/>
                  <a:gd name="T109" fmla="*/ 376017 h 615"/>
                  <a:gd name="T110" fmla="*/ 606748 w 526"/>
                  <a:gd name="T111" fmla="*/ 397504 h 61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526"/>
                  <a:gd name="T169" fmla="*/ 0 h 615"/>
                  <a:gd name="T170" fmla="*/ 526 w 526"/>
                  <a:gd name="T171" fmla="*/ 615 h 615"/>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526" h="615">
                    <a:moveTo>
                      <a:pt x="0" y="615"/>
                    </a:moveTo>
                    <a:lnTo>
                      <a:pt x="165" y="615"/>
                    </a:lnTo>
                    <a:lnTo>
                      <a:pt x="165" y="561"/>
                    </a:lnTo>
                    <a:lnTo>
                      <a:pt x="52" y="561"/>
                    </a:lnTo>
                    <a:lnTo>
                      <a:pt x="40" y="559"/>
                    </a:lnTo>
                    <a:lnTo>
                      <a:pt x="31" y="553"/>
                    </a:lnTo>
                    <a:lnTo>
                      <a:pt x="25" y="544"/>
                    </a:lnTo>
                    <a:lnTo>
                      <a:pt x="24" y="533"/>
                    </a:lnTo>
                    <a:lnTo>
                      <a:pt x="25" y="522"/>
                    </a:lnTo>
                    <a:lnTo>
                      <a:pt x="31" y="513"/>
                    </a:lnTo>
                    <a:lnTo>
                      <a:pt x="40" y="508"/>
                    </a:lnTo>
                    <a:lnTo>
                      <a:pt x="52" y="506"/>
                    </a:lnTo>
                    <a:lnTo>
                      <a:pt x="165" y="506"/>
                    </a:lnTo>
                    <a:lnTo>
                      <a:pt x="165" y="468"/>
                    </a:lnTo>
                    <a:lnTo>
                      <a:pt x="52" y="468"/>
                    </a:lnTo>
                    <a:lnTo>
                      <a:pt x="40" y="466"/>
                    </a:lnTo>
                    <a:lnTo>
                      <a:pt x="31" y="460"/>
                    </a:lnTo>
                    <a:lnTo>
                      <a:pt x="25" y="452"/>
                    </a:lnTo>
                    <a:lnTo>
                      <a:pt x="24" y="441"/>
                    </a:lnTo>
                    <a:lnTo>
                      <a:pt x="25" y="429"/>
                    </a:lnTo>
                    <a:lnTo>
                      <a:pt x="31" y="421"/>
                    </a:lnTo>
                    <a:lnTo>
                      <a:pt x="40" y="415"/>
                    </a:lnTo>
                    <a:lnTo>
                      <a:pt x="52" y="413"/>
                    </a:lnTo>
                    <a:lnTo>
                      <a:pt x="165" y="413"/>
                    </a:lnTo>
                    <a:lnTo>
                      <a:pt x="165" y="376"/>
                    </a:lnTo>
                    <a:lnTo>
                      <a:pt x="52" y="376"/>
                    </a:lnTo>
                    <a:lnTo>
                      <a:pt x="40" y="375"/>
                    </a:lnTo>
                    <a:lnTo>
                      <a:pt x="31" y="369"/>
                    </a:lnTo>
                    <a:lnTo>
                      <a:pt x="25" y="360"/>
                    </a:lnTo>
                    <a:lnTo>
                      <a:pt x="24" y="348"/>
                    </a:lnTo>
                    <a:lnTo>
                      <a:pt x="25" y="338"/>
                    </a:lnTo>
                    <a:lnTo>
                      <a:pt x="31" y="329"/>
                    </a:lnTo>
                    <a:lnTo>
                      <a:pt x="40" y="323"/>
                    </a:lnTo>
                    <a:lnTo>
                      <a:pt x="52" y="322"/>
                    </a:lnTo>
                    <a:lnTo>
                      <a:pt x="165" y="322"/>
                    </a:lnTo>
                    <a:lnTo>
                      <a:pt x="165" y="283"/>
                    </a:lnTo>
                    <a:lnTo>
                      <a:pt x="52" y="283"/>
                    </a:lnTo>
                    <a:lnTo>
                      <a:pt x="40" y="282"/>
                    </a:lnTo>
                    <a:lnTo>
                      <a:pt x="31" y="276"/>
                    </a:lnTo>
                    <a:lnTo>
                      <a:pt x="25" y="267"/>
                    </a:lnTo>
                    <a:lnTo>
                      <a:pt x="24" y="257"/>
                    </a:lnTo>
                    <a:lnTo>
                      <a:pt x="25" y="245"/>
                    </a:lnTo>
                    <a:lnTo>
                      <a:pt x="31" y="236"/>
                    </a:lnTo>
                    <a:lnTo>
                      <a:pt x="40" y="230"/>
                    </a:lnTo>
                    <a:lnTo>
                      <a:pt x="52" y="229"/>
                    </a:lnTo>
                    <a:lnTo>
                      <a:pt x="165" y="229"/>
                    </a:lnTo>
                    <a:lnTo>
                      <a:pt x="165" y="192"/>
                    </a:lnTo>
                    <a:lnTo>
                      <a:pt x="52" y="192"/>
                    </a:lnTo>
                    <a:lnTo>
                      <a:pt x="40" y="191"/>
                    </a:lnTo>
                    <a:lnTo>
                      <a:pt x="31" y="185"/>
                    </a:lnTo>
                    <a:lnTo>
                      <a:pt x="25" y="176"/>
                    </a:lnTo>
                    <a:lnTo>
                      <a:pt x="24" y="164"/>
                    </a:lnTo>
                    <a:lnTo>
                      <a:pt x="25" y="154"/>
                    </a:lnTo>
                    <a:lnTo>
                      <a:pt x="31" y="145"/>
                    </a:lnTo>
                    <a:lnTo>
                      <a:pt x="40" y="139"/>
                    </a:lnTo>
                    <a:lnTo>
                      <a:pt x="52" y="138"/>
                    </a:lnTo>
                    <a:lnTo>
                      <a:pt x="165" y="138"/>
                    </a:lnTo>
                    <a:lnTo>
                      <a:pt x="165" y="99"/>
                    </a:lnTo>
                    <a:lnTo>
                      <a:pt x="52" y="99"/>
                    </a:lnTo>
                    <a:lnTo>
                      <a:pt x="40" y="98"/>
                    </a:lnTo>
                    <a:lnTo>
                      <a:pt x="31" y="92"/>
                    </a:lnTo>
                    <a:lnTo>
                      <a:pt x="25" y="83"/>
                    </a:lnTo>
                    <a:lnTo>
                      <a:pt x="24" y="73"/>
                    </a:lnTo>
                    <a:lnTo>
                      <a:pt x="25" y="61"/>
                    </a:lnTo>
                    <a:lnTo>
                      <a:pt x="31" y="52"/>
                    </a:lnTo>
                    <a:lnTo>
                      <a:pt x="40" y="46"/>
                    </a:lnTo>
                    <a:lnTo>
                      <a:pt x="52" y="45"/>
                    </a:lnTo>
                    <a:lnTo>
                      <a:pt x="215" y="45"/>
                    </a:lnTo>
                    <a:lnTo>
                      <a:pt x="226" y="46"/>
                    </a:lnTo>
                    <a:lnTo>
                      <a:pt x="235" y="52"/>
                    </a:lnTo>
                    <a:lnTo>
                      <a:pt x="240" y="61"/>
                    </a:lnTo>
                    <a:lnTo>
                      <a:pt x="242" y="73"/>
                    </a:lnTo>
                    <a:lnTo>
                      <a:pt x="240" y="83"/>
                    </a:lnTo>
                    <a:lnTo>
                      <a:pt x="235" y="92"/>
                    </a:lnTo>
                    <a:lnTo>
                      <a:pt x="226" y="98"/>
                    </a:lnTo>
                    <a:lnTo>
                      <a:pt x="215" y="99"/>
                    </a:lnTo>
                    <a:lnTo>
                      <a:pt x="165" y="99"/>
                    </a:lnTo>
                    <a:lnTo>
                      <a:pt x="165" y="138"/>
                    </a:lnTo>
                    <a:lnTo>
                      <a:pt x="215" y="138"/>
                    </a:lnTo>
                    <a:lnTo>
                      <a:pt x="226" y="139"/>
                    </a:lnTo>
                    <a:lnTo>
                      <a:pt x="235" y="145"/>
                    </a:lnTo>
                    <a:lnTo>
                      <a:pt x="240" y="154"/>
                    </a:lnTo>
                    <a:lnTo>
                      <a:pt x="242" y="164"/>
                    </a:lnTo>
                    <a:lnTo>
                      <a:pt x="240" y="176"/>
                    </a:lnTo>
                    <a:lnTo>
                      <a:pt x="235" y="185"/>
                    </a:lnTo>
                    <a:lnTo>
                      <a:pt x="226" y="191"/>
                    </a:lnTo>
                    <a:lnTo>
                      <a:pt x="215" y="192"/>
                    </a:lnTo>
                    <a:lnTo>
                      <a:pt x="165" y="192"/>
                    </a:lnTo>
                    <a:lnTo>
                      <a:pt x="165" y="229"/>
                    </a:lnTo>
                    <a:lnTo>
                      <a:pt x="215" y="229"/>
                    </a:lnTo>
                    <a:lnTo>
                      <a:pt x="226" y="230"/>
                    </a:lnTo>
                    <a:lnTo>
                      <a:pt x="235" y="236"/>
                    </a:lnTo>
                    <a:lnTo>
                      <a:pt x="240" y="245"/>
                    </a:lnTo>
                    <a:lnTo>
                      <a:pt x="242" y="257"/>
                    </a:lnTo>
                    <a:lnTo>
                      <a:pt x="240" y="267"/>
                    </a:lnTo>
                    <a:lnTo>
                      <a:pt x="235" y="276"/>
                    </a:lnTo>
                    <a:lnTo>
                      <a:pt x="226" y="282"/>
                    </a:lnTo>
                    <a:lnTo>
                      <a:pt x="215" y="283"/>
                    </a:lnTo>
                    <a:lnTo>
                      <a:pt x="165" y="283"/>
                    </a:lnTo>
                    <a:lnTo>
                      <a:pt x="165" y="322"/>
                    </a:lnTo>
                    <a:lnTo>
                      <a:pt x="215" y="322"/>
                    </a:lnTo>
                    <a:lnTo>
                      <a:pt x="226" y="323"/>
                    </a:lnTo>
                    <a:lnTo>
                      <a:pt x="235" y="329"/>
                    </a:lnTo>
                    <a:lnTo>
                      <a:pt x="240" y="338"/>
                    </a:lnTo>
                    <a:lnTo>
                      <a:pt x="242" y="348"/>
                    </a:lnTo>
                    <a:lnTo>
                      <a:pt x="240" y="360"/>
                    </a:lnTo>
                    <a:lnTo>
                      <a:pt x="235" y="369"/>
                    </a:lnTo>
                    <a:lnTo>
                      <a:pt x="226" y="375"/>
                    </a:lnTo>
                    <a:lnTo>
                      <a:pt x="215" y="376"/>
                    </a:lnTo>
                    <a:lnTo>
                      <a:pt x="165" y="376"/>
                    </a:lnTo>
                    <a:lnTo>
                      <a:pt x="165" y="413"/>
                    </a:lnTo>
                    <a:lnTo>
                      <a:pt x="215" y="413"/>
                    </a:lnTo>
                    <a:lnTo>
                      <a:pt x="226" y="415"/>
                    </a:lnTo>
                    <a:lnTo>
                      <a:pt x="235" y="421"/>
                    </a:lnTo>
                    <a:lnTo>
                      <a:pt x="240" y="429"/>
                    </a:lnTo>
                    <a:lnTo>
                      <a:pt x="242" y="441"/>
                    </a:lnTo>
                    <a:lnTo>
                      <a:pt x="240" y="452"/>
                    </a:lnTo>
                    <a:lnTo>
                      <a:pt x="235" y="460"/>
                    </a:lnTo>
                    <a:lnTo>
                      <a:pt x="226" y="466"/>
                    </a:lnTo>
                    <a:lnTo>
                      <a:pt x="215" y="468"/>
                    </a:lnTo>
                    <a:lnTo>
                      <a:pt x="165" y="468"/>
                    </a:lnTo>
                    <a:lnTo>
                      <a:pt x="165" y="506"/>
                    </a:lnTo>
                    <a:lnTo>
                      <a:pt x="215" y="506"/>
                    </a:lnTo>
                    <a:lnTo>
                      <a:pt x="226" y="508"/>
                    </a:lnTo>
                    <a:lnTo>
                      <a:pt x="235" y="513"/>
                    </a:lnTo>
                    <a:lnTo>
                      <a:pt x="240" y="522"/>
                    </a:lnTo>
                    <a:lnTo>
                      <a:pt x="242" y="533"/>
                    </a:lnTo>
                    <a:lnTo>
                      <a:pt x="240" y="544"/>
                    </a:lnTo>
                    <a:lnTo>
                      <a:pt x="235" y="553"/>
                    </a:lnTo>
                    <a:lnTo>
                      <a:pt x="226" y="559"/>
                    </a:lnTo>
                    <a:lnTo>
                      <a:pt x="215" y="561"/>
                    </a:lnTo>
                    <a:lnTo>
                      <a:pt x="165" y="561"/>
                    </a:lnTo>
                    <a:lnTo>
                      <a:pt x="165" y="615"/>
                    </a:lnTo>
                    <a:lnTo>
                      <a:pt x="526" y="615"/>
                    </a:lnTo>
                    <a:lnTo>
                      <a:pt x="526" y="370"/>
                    </a:lnTo>
                    <a:lnTo>
                      <a:pt x="504" y="370"/>
                    </a:lnTo>
                    <a:lnTo>
                      <a:pt x="504" y="553"/>
                    </a:lnTo>
                    <a:lnTo>
                      <a:pt x="503" y="564"/>
                    </a:lnTo>
                    <a:lnTo>
                      <a:pt x="497" y="572"/>
                    </a:lnTo>
                    <a:lnTo>
                      <a:pt x="488" y="578"/>
                    </a:lnTo>
                    <a:lnTo>
                      <a:pt x="476" y="581"/>
                    </a:lnTo>
                    <a:lnTo>
                      <a:pt x="296" y="581"/>
                    </a:lnTo>
                    <a:lnTo>
                      <a:pt x="286" y="578"/>
                    </a:lnTo>
                    <a:lnTo>
                      <a:pt x="277" y="572"/>
                    </a:lnTo>
                    <a:lnTo>
                      <a:pt x="271" y="564"/>
                    </a:lnTo>
                    <a:lnTo>
                      <a:pt x="270" y="553"/>
                    </a:lnTo>
                    <a:lnTo>
                      <a:pt x="270" y="369"/>
                    </a:lnTo>
                    <a:lnTo>
                      <a:pt x="271" y="359"/>
                    </a:lnTo>
                    <a:lnTo>
                      <a:pt x="277" y="350"/>
                    </a:lnTo>
                    <a:lnTo>
                      <a:pt x="286" y="344"/>
                    </a:lnTo>
                    <a:lnTo>
                      <a:pt x="296" y="341"/>
                    </a:lnTo>
                    <a:lnTo>
                      <a:pt x="401" y="341"/>
                    </a:lnTo>
                    <a:lnTo>
                      <a:pt x="401" y="283"/>
                    </a:lnTo>
                    <a:lnTo>
                      <a:pt x="311" y="283"/>
                    </a:lnTo>
                    <a:lnTo>
                      <a:pt x="301" y="282"/>
                    </a:lnTo>
                    <a:lnTo>
                      <a:pt x="292" y="276"/>
                    </a:lnTo>
                    <a:lnTo>
                      <a:pt x="286" y="267"/>
                    </a:lnTo>
                    <a:lnTo>
                      <a:pt x="285" y="257"/>
                    </a:lnTo>
                    <a:lnTo>
                      <a:pt x="286" y="245"/>
                    </a:lnTo>
                    <a:lnTo>
                      <a:pt x="292" y="236"/>
                    </a:lnTo>
                    <a:lnTo>
                      <a:pt x="301" y="230"/>
                    </a:lnTo>
                    <a:lnTo>
                      <a:pt x="311" y="229"/>
                    </a:lnTo>
                    <a:lnTo>
                      <a:pt x="401" y="229"/>
                    </a:lnTo>
                    <a:lnTo>
                      <a:pt x="401" y="192"/>
                    </a:lnTo>
                    <a:lnTo>
                      <a:pt x="311" y="192"/>
                    </a:lnTo>
                    <a:lnTo>
                      <a:pt x="301" y="191"/>
                    </a:lnTo>
                    <a:lnTo>
                      <a:pt x="292" y="185"/>
                    </a:lnTo>
                    <a:lnTo>
                      <a:pt x="286" y="176"/>
                    </a:lnTo>
                    <a:lnTo>
                      <a:pt x="285" y="164"/>
                    </a:lnTo>
                    <a:lnTo>
                      <a:pt x="286" y="154"/>
                    </a:lnTo>
                    <a:lnTo>
                      <a:pt x="292" y="145"/>
                    </a:lnTo>
                    <a:lnTo>
                      <a:pt x="301" y="139"/>
                    </a:lnTo>
                    <a:lnTo>
                      <a:pt x="311" y="138"/>
                    </a:lnTo>
                    <a:lnTo>
                      <a:pt x="401" y="138"/>
                    </a:lnTo>
                    <a:lnTo>
                      <a:pt x="401" y="99"/>
                    </a:lnTo>
                    <a:lnTo>
                      <a:pt x="311" y="99"/>
                    </a:lnTo>
                    <a:lnTo>
                      <a:pt x="301" y="98"/>
                    </a:lnTo>
                    <a:lnTo>
                      <a:pt x="292" y="92"/>
                    </a:lnTo>
                    <a:lnTo>
                      <a:pt x="286" y="83"/>
                    </a:lnTo>
                    <a:lnTo>
                      <a:pt x="285" y="73"/>
                    </a:lnTo>
                    <a:lnTo>
                      <a:pt x="286" y="61"/>
                    </a:lnTo>
                    <a:lnTo>
                      <a:pt x="292" y="52"/>
                    </a:lnTo>
                    <a:lnTo>
                      <a:pt x="301" y="46"/>
                    </a:lnTo>
                    <a:lnTo>
                      <a:pt x="311" y="45"/>
                    </a:lnTo>
                    <a:lnTo>
                      <a:pt x="475" y="45"/>
                    </a:lnTo>
                    <a:lnTo>
                      <a:pt x="487" y="46"/>
                    </a:lnTo>
                    <a:lnTo>
                      <a:pt x="495" y="52"/>
                    </a:lnTo>
                    <a:lnTo>
                      <a:pt x="501" y="61"/>
                    </a:lnTo>
                    <a:lnTo>
                      <a:pt x="503" y="73"/>
                    </a:lnTo>
                    <a:lnTo>
                      <a:pt x="501" y="83"/>
                    </a:lnTo>
                    <a:lnTo>
                      <a:pt x="495" y="92"/>
                    </a:lnTo>
                    <a:lnTo>
                      <a:pt x="487" y="98"/>
                    </a:lnTo>
                    <a:lnTo>
                      <a:pt x="475" y="99"/>
                    </a:lnTo>
                    <a:lnTo>
                      <a:pt x="401" y="99"/>
                    </a:lnTo>
                    <a:lnTo>
                      <a:pt x="401" y="138"/>
                    </a:lnTo>
                    <a:lnTo>
                      <a:pt x="475" y="138"/>
                    </a:lnTo>
                    <a:lnTo>
                      <a:pt x="487" y="139"/>
                    </a:lnTo>
                    <a:lnTo>
                      <a:pt x="495" y="145"/>
                    </a:lnTo>
                    <a:lnTo>
                      <a:pt x="501" y="154"/>
                    </a:lnTo>
                    <a:lnTo>
                      <a:pt x="503" y="164"/>
                    </a:lnTo>
                    <a:lnTo>
                      <a:pt x="501" y="176"/>
                    </a:lnTo>
                    <a:lnTo>
                      <a:pt x="495" y="185"/>
                    </a:lnTo>
                    <a:lnTo>
                      <a:pt x="487" y="191"/>
                    </a:lnTo>
                    <a:lnTo>
                      <a:pt x="475" y="192"/>
                    </a:lnTo>
                    <a:lnTo>
                      <a:pt x="401" y="192"/>
                    </a:lnTo>
                    <a:lnTo>
                      <a:pt x="401" y="229"/>
                    </a:lnTo>
                    <a:lnTo>
                      <a:pt x="475" y="229"/>
                    </a:lnTo>
                    <a:lnTo>
                      <a:pt x="487" y="230"/>
                    </a:lnTo>
                    <a:lnTo>
                      <a:pt x="495" y="236"/>
                    </a:lnTo>
                    <a:lnTo>
                      <a:pt x="501" y="245"/>
                    </a:lnTo>
                    <a:lnTo>
                      <a:pt x="503" y="257"/>
                    </a:lnTo>
                    <a:lnTo>
                      <a:pt x="501" y="267"/>
                    </a:lnTo>
                    <a:lnTo>
                      <a:pt x="495" y="276"/>
                    </a:lnTo>
                    <a:lnTo>
                      <a:pt x="487" y="282"/>
                    </a:lnTo>
                    <a:lnTo>
                      <a:pt x="475" y="283"/>
                    </a:lnTo>
                    <a:lnTo>
                      <a:pt x="401" y="283"/>
                    </a:lnTo>
                    <a:lnTo>
                      <a:pt x="401" y="341"/>
                    </a:lnTo>
                    <a:lnTo>
                      <a:pt x="476" y="341"/>
                    </a:lnTo>
                    <a:lnTo>
                      <a:pt x="488" y="344"/>
                    </a:lnTo>
                    <a:lnTo>
                      <a:pt x="497" y="350"/>
                    </a:lnTo>
                    <a:lnTo>
                      <a:pt x="503" y="359"/>
                    </a:lnTo>
                    <a:lnTo>
                      <a:pt x="504" y="369"/>
                    </a:lnTo>
                    <a:lnTo>
                      <a:pt x="504" y="370"/>
                    </a:lnTo>
                    <a:lnTo>
                      <a:pt x="526" y="370"/>
                    </a:lnTo>
                    <a:lnTo>
                      <a:pt x="526" y="0"/>
                    </a:lnTo>
                    <a:lnTo>
                      <a:pt x="0" y="0"/>
                    </a:lnTo>
                    <a:lnTo>
                      <a:pt x="0" y="615"/>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p>
            </p:txBody>
          </p:sp>
          <p:sp>
            <p:nvSpPr>
              <p:cNvPr id="16" name="TextBox 3"/>
              <p:cNvSpPr txBox="1">
                <a:spLocks noChangeArrowheads="1"/>
              </p:cNvSpPr>
              <p:nvPr/>
            </p:nvSpPr>
            <p:spPr bwMode="auto">
              <a:xfrm>
                <a:off x="971484" y="504231"/>
                <a:ext cx="3385825" cy="609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lnSpc>
                    <a:spcPct val="120000"/>
                  </a:lnSpc>
                </a:pPr>
                <a:r>
                  <a:rPr lang="en-US" altLang="zh-CN" sz="1400" b="0" dirty="0">
                    <a:solidFill>
                      <a:schemeClr val="tx1"/>
                    </a:solidFill>
                    <a:ea typeface="微软雅黑" panose="020B0503020204020204" pitchFamily="34" charset="-122"/>
                  </a:rPr>
                  <a:t>1.</a:t>
                </a:r>
                <a:r>
                  <a:rPr lang="zh-CN" altLang="en-US" sz="1400" b="0" dirty="0">
                    <a:solidFill>
                      <a:schemeClr val="tx1"/>
                    </a:solidFill>
                    <a:ea typeface="微软雅黑" panose="020B0503020204020204" pitchFamily="34" charset="-122"/>
                  </a:rPr>
                  <a:t>禁止使用内网计算机直接连接互联网；</a:t>
                </a:r>
                <a:endParaRPr lang="en-US" altLang="zh-CN" sz="1400" b="0" dirty="0">
                  <a:solidFill>
                    <a:schemeClr val="tx1"/>
                  </a:solidFill>
                  <a:ea typeface="微软雅黑" panose="020B0503020204020204" pitchFamily="34" charset="-122"/>
                </a:endParaRPr>
              </a:p>
              <a:p>
                <a:pPr eaLnBrk="1" hangingPunct="1">
                  <a:lnSpc>
                    <a:spcPct val="120000"/>
                  </a:lnSpc>
                </a:pPr>
                <a:r>
                  <a:rPr lang="en-US" altLang="zh-CN" sz="1400" b="0" dirty="0">
                    <a:solidFill>
                      <a:schemeClr val="tx1"/>
                    </a:solidFill>
                    <a:ea typeface="微软雅黑" panose="020B0503020204020204" pitchFamily="34" charset="-122"/>
                  </a:rPr>
                  <a:t>2.</a:t>
                </a:r>
                <a:r>
                  <a:rPr lang="zh-CN" altLang="en-US" sz="1400" b="0" dirty="0">
                    <a:solidFill>
                      <a:schemeClr val="tx1"/>
                    </a:solidFill>
                    <a:ea typeface="微软雅黑" panose="020B0503020204020204" pitchFamily="34" charset="-122"/>
                  </a:rPr>
                  <a:t>公司网络采用内网外分离模式。</a:t>
                </a:r>
                <a:endParaRPr lang="en-US" altLang="zh-CN" sz="1400" b="0" dirty="0">
                  <a:solidFill>
                    <a:schemeClr val="tx1"/>
                  </a:solidFill>
                  <a:ea typeface="微软雅黑" panose="020B0503020204020204" pitchFamily="34" charset="-122"/>
                </a:endParaRPr>
              </a:p>
            </p:txBody>
          </p:sp>
        </p:grpSp>
        <p:sp>
          <p:nvSpPr>
            <p:cNvPr id="13" name="TextBox 6"/>
            <p:cNvSpPr txBox="1">
              <a:spLocks noChangeArrowheads="1"/>
            </p:cNvSpPr>
            <p:nvPr/>
          </p:nvSpPr>
          <p:spPr bwMode="auto">
            <a:xfrm>
              <a:off x="971484" y="93644"/>
              <a:ext cx="1210575" cy="338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a:ea typeface="微软雅黑" panose="020B0503020204020204" pitchFamily="34" charset="-122"/>
                </a:rPr>
                <a:t>注意事项：</a:t>
              </a:r>
              <a:endParaRPr lang="zh-CN" altLang="en-US">
                <a:ea typeface="微软雅黑" panose="020B0503020204020204" pitchFamily="34" charset="-122"/>
              </a:endParaRPr>
            </a:p>
          </p:txBody>
        </p:sp>
      </p:grpSp>
      <p:grpSp>
        <p:nvGrpSpPr>
          <p:cNvPr id="17" name="Group 15"/>
          <p:cNvGrpSpPr/>
          <p:nvPr/>
        </p:nvGrpSpPr>
        <p:grpSpPr bwMode="auto">
          <a:xfrm>
            <a:off x="7381875" y="403225"/>
            <a:ext cx="1833563" cy="1476375"/>
            <a:chOff x="0" y="0"/>
            <a:chExt cx="1833453" cy="1475859"/>
          </a:xfrm>
        </p:grpSpPr>
        <p:grpSp>
          <p:nvGrpSpPr>
            <p:cNvPr id="18" name="Group 16"/>
            <p:cNvGrpSpPr/>
            <p:nvPr/>
          </p:nvGrpSpPr>
          <p:grpSpPr bwMode="auto">
            <a:xfrm>
              <a:off x="0" y="0"/>
              <a:ext cx="1728792" cy="1281695"/>
              <a:chOff x="0" y="0"/>
              <a:chExt cx="1728792" cy="1281695"/>
            </a:xfrm>
          </p:grpSpPr>
          <p:sp>
            <p:nvSpPr>
              <p:cNvPr id="20" name="圆角矩形标注 19"/>
              <p:cNvSpPr>
                <a:spLocks noChangeArrowheads="1"/>
              </p:cNvSpPr>
              <p:nvPr/>
            </p:nvSpPr>
            <p:spPr bwMode="auto">
              <a:xfrm>
                <a:off x="272668" y="422861"/>
                <a:ext cx="1456124" cy="858834"/>
              </a:xfrm>
              <a:prstGeom prst="wedgeRoundRectCallout">
                <a:avLst>
                  <a:gd name="adj1" fmla="val -20833"/>
                  <a:gd name="adj2" fmla="val 62500"/>
                  <a:gd name="adj3" fmla="val 16667"/>
                </a:avLst>
              </a:prstGeom>
              <a:noFill/>
              <a:ln w="19050">
                <a:solidFill>
                  <a:srgbClr val="0070C0"/>
                </a:solidFill>
                <a:miter lim="800000"/>
              </a:ln>
              <a:extLst>
                <a:ext uri="{909E8E84-426E-40DD-AFC4-6F175D3DCCD1}">
                  <a14:hiddenFill xmlns:a14="http://schemas.microsoft.com/office/drawing/2010/main">
                    <a:solidFill>
                      <a:srgbClr val="FFFFFF"/>
                    </a:solidFill>
                  </a14:hiddenFill>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a:p>
            </p:txBody>
          </p:sp>
          <p:sp>
            <p:nvSpPr>
              <p:cNvPr id="21" name="Icon-Discussion"/>
              <p:cNvSpPr>
                <a:spLocks noEditPoints="1"/>
              </p:cNvSpPr>
              <p:nvPr/>
            </p:nvSpPr>
            <p:spPr bwMode="auto">
              <a:xfrm>
                <a:off x="0" y="0"/>
                <a:ext cx="1180553" cy="780998"/>
              </a:xfrm>
              <a:custGeom>
                <a:avLst/>
                <a:gdLst>
                  <a:gd name="T0" fmla="*/ 749406 w 4455"/>
                  <a:gd name="T1" fmla="*/ 267839 h 2948"/>
                  <a:gd name="T2" fmla="*/ 374703 w 4455"/>
                  <a:gd name="T3" fmla="*/ 0 h 2948"/>
                  <a:gd name="T4" fmla="*/ 0 w 4455"/>
                  <a:gd name="T5" fmla="*/ 267839 h 2948"/>
                  <a:gd name="T6" fmla="*/ 312429 w 4455"/>
                  <a:gd name="T7" fmla="*/ 531969 h 2948"/>
                  <a:gd name="T8" fmla="*/ 258105 w 4455"/>
                  <a:gd name="T9" fmla="*/ 687480 h 2948"/>
                  <a:gd name="T10" fmla="*/ 431942 w 4455"/>
                  <a:gd name="T11" fmla="*/ 532499 h 2948"/>
                  <a:gd name="T12" fmla="*/ 749406 w 4455"/>
                  <a:gd name="T13" fmla="*/ 267839 h 2948"/>
                  <a:gd name="T14" fmla="*/ 191591 w 4455"/>
                  <a:gd name="T15" fmla="*/ 319499 h 2948"/>
                  <a:gd name="T16" fmla="*/ 140182 w 4455"/>
                  <a:gd name="T17" fmla="*/ 268104 h 2948"/>
                  <a:gd name="T18" fmla="*/ 191591 w 4455"/>
                  <a:gd name="T19" fmla="*/ 216708 h 2948"/>
                  <a:gd name="T20" fmla="*/ 243000 w 4455"/>
                  <a:gd name="T21" fmla="*/ 268104 h 2948"/>
                  <a:gd name="T22" fmla="*/ 191591 w 4455"/>
                  <a:gd name="T23" fmla="*/ 319499 h 2948"/>
                  <a:gd name="T24" fmla="*/ 376028 w 4455"/>
                  <a:gd name="T25" fmla="*/ 319499 h 2948"/>
                  <a:gd name="T26" fmla="*/ 324619 w 4455"/>
                  <a:gd name="T27" fmla="*/ 268104 h 2948"/>
                  <a:gd name="T28" fmla="*/ 376028 w 4455"/>
                  <a:gd name="T29" fmla="*/ 216708 h 2948"/>
                  <a:gd name="T30" fmla="*/ 427437 w 4455"/>
                  <a:gd name="T31" fmla="*/ 268104 h 2948"/>
                  <a:gd name="T32" fmla="*/ 376028 w 4455"/>
                  <a:gd name="T33" fmla="*/ 319499 h 2948"/>
                  <a:gd name="T34" fmla="*/ 560465 w 4455"/>
                  <a:gd name="T35" fmla="*/ 319499 h 2948"/>
                  <a:gd name="T36" fmla="*/ 509055 w 4455"/>
                  <a:gd name="T37" fmla="*/ 268104 h 2948"/>
                  <a:gd name="T38" fmla="*/ 560465 w 4455"/>
                  <a:gd name="T39" fmla="*/ 216708 h 2948"/>
                  <a:gd name="T40" fmla="*/ 611874 w 4455"/>
                  <a:gd name="T41" fmla="*/ 268104 h 2948"/>
                  <a:gd name="T42" fmla="*/ 560465 w 4455"/>
                  <a:gd name="T43" fmla="*/ 319499 h 2948"/>
                  <a:gd name="T44" fmla="*/ 901513 w 4455"/>
                  <a:gd name="T45" fmla="*/ 625222 h 2948"/>
                  <a:gd name="T46" fmla="*/ 956102 w 4455"/>
                  <a:gd name="T47" fmla="*/ 780998 h 2948"/>
                  <a:gd name="T48" fmla="*/ 782000 w 4455"/>
                  <a:gd name="T49" fmla="*/ 625752 h 2948"/>
                  <a:gd name="T50" fmla="*/ 598889 w 4455"/>
                  <a:gd name="T51" fmla="*/ 556872 h 2948"/>
                  <a:gd name="T52" fmla="*/ 834469 w 4455"/>
                  <a:gd name="T53" fmla="*/ 270753 h 2948"/>
                  <a:gd name="T54" fmla="*/ 799225 w 4455"/>
                  <a:gd name="T55" fmla="*/ 144914 h 2948"/>
                  <a:gd name="T56" fmla="*/ 839504 w 4455"/>
                  <a:gd name="T57" fmla="*/ 141735 h 2948"/>
                  <a:gd name="T58" fmla="*/ 1180553 w 4455"/>
                  <a:gd name="T59" fmla="*/ 385730 h 2948"/>
                  <a:gd name="T60" fmla="*/ 901513 w 4455"/>
                  <a:gd name="T61" fmla="*/ 625222 h 294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4455"/>
                  <a:gd name="T94" fmla="*/ 0 h 2948"/>
                  <a:gd name="T95" fmla="*/ 4455 w 4455"/>
                  <a:gd name="T96" fmla="*/ 2948 h 2948"/>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4455" h="2948">
                    <a:moveTo>
                      <a:pt x="2828" y="1011"/>
                    </a:moveTo>
                    <a:cubicBezTo>
                      <a:pt x="2828" y="453"/>
                      <a:pt x="2194" y="0"/>
                      <a:pt x="1414" y="0"/>
                    </a:cubicBezTo>
                    <a:cubicBezTo>
                      <a:pt x="633" y="0"/>
                      <a:pt x="0" y="453"/>
                      <a:pt x="0" y="1011"/>
                    </a:cubicBezTo>
                    <a:cubicBezTo>
                      <a:pt x="0" y="1513"/>
                      <a:pt x="510" y="1928"/>
                      <a:pt x="1179" y="2008"/>
                    </a:cubicBezTo>
                    <a:cubicBezTo>
                      <a:pt x="1173" y="2254"/>
                      <a:pt x="1094" y="2469"/>
                      <a:pt x="974" y="2595"/>
                    </a:cubicBezTo>
                    <a:cubicBezTo>
                      <a:pt x="1304" y="2538"/>
                      <a:pt x="1563" y="2305"/>
                      <a:pt x="1630" y="2010"/>
                    </a:cubicBezTo>
                    <a:cubicBezTo>
                      <a:pt x="2307" y="1935"/>
                      <a:pt x="2828" y="1517"/>
                      <a:pt x="2828" y="1011"/>
                    </a:cubicBezTo>
                    <a:close/>
                    <a:moveTo>
                      <a:pt x="723" y="1206"/>
                    </a:moveTo>
                    <a:cubicBezTo>
                      <a:pt x="616" y="1206"/>
                      <a:pt x="529" y="1119"/>
                      <a:pt x="529" y="1012"/>
                    </a:cubicBezTo>
                    <a:cubicBezTo>
                      <a:pt x="529" y="905"/>
                      <a:pt x="616" y="818"/>
                      <a:pt x="723" y="818"/>
                    </a:cubicBezTo>
                    <a:cubicBezTo>
                      <a:pt x="830" y="818"/>
                      <a:pt x="917" y="905"/>
                      <a:pt x="917" y="1012"/>
                    </a:cubicBezTo>
                    <a:cubicBezTo>
                      <a:pt x="917" y="1119"/>
                      <a:pt x="830" y="1206"/>
                      <a:pt x="723" y="1206"/>
                    </a:cubicBezTo>
                    <a:close/>
                    <a:moveTo>
                      <a:pt x="1419" y="1206"/>
                    </a:moveTo>
                    <a:cubicBezTo>
                      <a:pt x="1312" y="1206"/>
                      <a:pt x="1225" y="1119"/>
                      <a:pt x="1225" y="1012"/>
                    </a:cubicBezTo>
                    <a:cubicBezTo>
                      <a:pt x="1225" y="905"/>
                      <a:pt x="1312" y="818"/>
                      <a:pt x="1419" y="818"/>
                    </a:cubicBezTo>
                    <a:cubicBezTo>
                      <a:pt x="1526" y="818"/>
                      <a:pt x="1613" y="905"/>
                      <a:pt x="1613" y="1012"/>
                    </a:cubicBezTo>
                    <a:cubicBezTo>
                      <a:pt x="1613" y="1119"/>
                      <a:pt x="1526" y="1206"/>
                      <a:pt x="1419" y="1206"/>
                    </a:cubicBezTo>
                    <a:close/>
                    <a:moveTo>
                      <a:pt x="2115" y="1206"/>
                    </a:moveTo>
                    <a:cubicBezTo>
                      <a:pt x="2007" y="1206"/>
                      <a:pt x="1921" y="1119"/>
                      <a:pt x="1921" y="1012"/>
                    </a:cubicBezTo>
                    <a:cubicBezTo>
                      <a:pt x="1921" y="905"/>
                      <a:pt x="2007" y="818"/>
                      <a:pt x="2115" y="818"/>
                    </a:cubicBezTo>
                    <a:cubicBezTo>
                      <a:pt x="2222" y="818"/>
                      <a:pt x="2309" y="905"/>
                      <a:pt x="2309" y="1012"/>
                    </a:cubicBezTo>
                    <a:cubicBezTo>
                      <a:pt x="2309" y="1119"/>
                      <a:pt x="2222" y="1206"/>
                      <a:pt x="2115" y="1206"/>
                    </a:cubicBezTo>
                    <a:close/>
                    <a:moveTo>
                      <a:pt x="3402" y="2360"/>
                    </a:moveTo>
                    <a:cubicBezTo>
                      <a:pt x="3408" y="2607"/>
                      <a:pt x="3487" y="2822"/>
                      <a:pt x="3608" y="2948"/>
                    </a:cubicBezTo>
                    <a:cubicBezTo>
                      <a:pt x="3277" y="2891"/>
                      <a:pt x="3018" y="2658"/>
                      <a:pt x="2951" y="2362"/>
                    </a:cubicBezTo>
                    <a:cubicBezTo>
                      <a:pt x="2682" y="2329"/>
                      <a:pt x="2445" y="2234"/>
                      <a:pt x="2260" y="2102"/>
                    </a:cubicBezTo>
                    <a:cubicBezTo>
                      <a:pt x="2790" y="1891"/>
                      <a:pt x="3149" y="1487"/>
                      <a:pt x="3149" y="1022"/>
                    </a:cubicBezTo>
                    <a:cubicBezTo>
                      <a:pt x="3149" y="853"/>
                      <a:pt x="3102" y="693"/>
                      <a:pt x="3016" y="547"/>
                    </a:cubicBezTo>
                    <a:cubicBezTo>
                      <a:pt x="3067" y="542"/>
                      <a:pt x="3116" y="535"/>
                      <a:pt x="3168" y="535"/>
                    </a:cubicBezTo>
                    <a:cubicBezTo>
                      <a:pt x="3878" y="535"/>
                      <a:pt x="4455" y="947"/>
                      <a:pt x="4455" y="1456"/>
                    </a:cubicBezTo>
                    <a:cubicBezTo>
                      <a:pt x="4455" y="1907"/>
                      <a:pt x="4001" y="2281"/>
                      <a:pt x="3402" y="2360"/>
                    </a:cubicBez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lIns="68586" tIns="34294" rIns="68586" bIns="34294"/>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p>
            </p:txBody>
          </p:sp>
        </p:grpSp>
        <p:sp>
          <p:nvSpPr>
            <p:cNvPr id="19" name="TextBox 18"/>
            <p:cNvSpPr txBox="1">
              <a:spLocks noChangeArrowheads="1"/>
            </p:cNvSpPr>
            <p:nvPr/>
          </p:nvSpPr>
          <p:spPr bwMode="auto">
            <a:xfrm>
              <a:off x="281355" y="706418"/>
              <a:ext cx="155209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sz="1400" b="0">
                  <a:solidFill>
                    <a:schemeClr val="tx1"/>
                  </a:solidFill>
                  <a:latin typeface="黑体" panose="02010609060101010101" pitchFamily="49" charset="-122"/>
                  <a:ea typeface="黑体" panose="02010609060101010101" pitchFamily="49" charset="-122"/>
                </a:rPr>
                <a:t>他违反了哪些保密规定</a:t>
              </a:r>
              <a:r>
                <a:rPr lang="en-US" altLang="zh-CN" sz="1400" b="0">
                  <a:solidFill>
                    <a:schemeClr val="tx1"/>
                  </a:solidFill>
                  <a:ea typeface="黑体" panose="02010609060101010101" pitchFamily="49" charset="-122"/>
                </a:rPr>
                <a:t>……</a:t>
              </a:r>
              <a:endParaRPr lang="en-US" altLang="zh-CN" sz="1400" b="0">
                <a:solidFill>
                  <a:schemeClr val="tx1"/>
                </a:solidFill>
                <a:latin typeface="黑体" panose="02010609060101010101" pitchFamily="49" charset="-122"/>
                <a:ea typeface="黑体" panose="02010609060101010101" pitchFamily="49" charset="-122"/>
              </a:endParaRPr>
            </a:p>
            <a:p>
              <a:pPr eaLnBrk="1" hangingPunct="1"/>
              <a:endParaRPr lang="zh-CN" altLang="en-US"/>
            </a:p>
          </p:txBody>
        </p:sp>
      </p:grpSp>
      <p:sp>
        <p:nvSpPr>
          <p:cNvPr id="22" name="标题 1"/>
          <p:cNvSpPr>
            <a:spLocks noGrp="1"/>
          </p:cNvSpPr>
          <p:nvPr>
            <p:ph type="title" idx="4294967295"/>
          </p:nvPr>
        </p:nvSpPr>
        <p:spPr>
          <a:xfrm>
            <a:off x="1691680" y="188640"/>
            <a:ext cx="4592426" cy="762000"/>
          </a:xfrm>
        </p:spPr>
        <p:txBody>
          <a:bodyPr/>
          <a:lstStyle/>
          <a:p>
            <a:pPr algn="l"/>
            <a:r>
              <a:rPr lang="zh-CN" altLang="en-US" sz="2400" dirty="0">
                <a:ea typeface="微软雅黑" panose="020B0503020204020204" pitchFamily="34" charset="-122"/>
              </a:rPr>
              <a:t>安全事件之二</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0" name="Rectangle 5"/>
          <p:cNvSpPr/>
          <p:nvPr/>
        </p:nvSpPr>
        <p:spPr>
          <a:xfrm>
            <a:off x="395536" y="2348880"/>
            <a:ext cx="5400600" cy="4151967"/>
          </a:xfrm>
          <a:prstGeom prst="rect">
            <a:avLst/>
          </a:prstGeom>
          <a:noFill/>
          <a:ln w="9525">
            <a:noFill/>
            <a:miter/>
          </a:ln>
        </p:spPr>
        <p:txBody>
          <a:bodyPr/>
          <a:lstStyle/>
          <a:p>
            <a:pPr marL="342900" lvl="0" indent="-342900"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严禁将存储涉密信息的光盘、U盘、移动硬盘等存储介质接入互联网计算机上。</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marL="342900" lvl="0" indent="-342900"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涉密移动介质统一由网络管理专员进行数据的擦除处理，保障数据信息的安全。</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marL="342900" lvl="0" indent="-342900" algn="l"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涉密载体只能由公司涉密人员携带外出。</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marL="342900" lvl="0" indent="-342900" eaLnBrk="0" hangingPunct="0">
              <a:lnSpc>
                <a:spcPct val="150000"/>
              </a:lnSpc>
              <a:spcBef>
                <a:spcPct val="20000"/>
              </a:spcBef>
              <a:buFont typeface="Wingdings" panose="05000000000000000000" charset="0"/>
              <a:buChar char="l"/>
            </a:pPr>
            <a:r>
              <a:rPr lang="zh-CN" altLang="zh-CN" sz="1400" dirty="0">
                <a:latin typeface="微软雅黑" panose="020B0503020204020204" pitchFamily="34" charset="-122"/>
                <a:ea typeface="微软雅黑" panose="020B0503020204020204" pitchFamily="34" charset="-122"/>
              </a:rPr>
              <a:t>个人存储介质不允许带入公司使用</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a:p>
            <a:pPr marL="342900" lvl="0" indent="-342900" eaLnBrk="0" hangingPunct="0">
              <a:lnSpc>
                <a:spcPct val="150000"/>
              </a:lnSpc>
              <a:spcBef>
                <a:spcPct val="20000"/>
              </a:spcBef>
              <a:buFont typeface="Wingdings" panose="05000000000000000000" charset="0"/>
              <a:buChar char="l"/>
            </a:pPr>
            <a:r>
              <a:rPr lang="zh-CN" altLang="zh-CN" sz="1400" dirty="0">
                <a:latin typeface="微软雅黑" panose="020B0503020204020204" pitchFamily="34" charset="-122"/>
                <a:ea typeface="微软雅黑" panose="020B0503020204020204" pitchFamily="34" charset="-122"/>
              </a:rPr>
              <a:t>严禁使用内网办公设备直接连接手机进行充电。</a:t>
            </a:r>
            <a:endParaRPr lang="en-US" altLang="zh-CN" sz="1400" dirty="0">
              <a:latin typeface="微软雅黑" panose="020B0503020204020204" pitchFamily="34" charset="-122"/>
              <a:ea typeface="微软雅黑" panose="020B0503020204020204" pitchFamily="34" charset="-122"/>
            </a:endParaRPr>
          </a:p>
          <a:p>
            <a:pPr marL="342900" lvl="0" indent="-342900" eaLnBrk="0" hangingPunct="0">
              <a:lnSpc>
                <a:spcPct val="150000"/>
              </a:lnSpc>
              <a:spcBef>
                <a:spcPct val="20000"/>
              </a:spcBef>
              <a:buFont typeface="Wingdings" panose="05000000000000000000" charset="0"/>
              <a:buChar char="l"/>
            </a:pPr>
            <a:r>
              <a:rPr lang="zh-CN" altLang="zh-CN" sz="1400" dirty="0">
                <a:latin typeface="微软雅黑" panose="020B0503020204020204" pitchFamily="34" charset="-122"/>
                <a:ea typeface="微软雅黑" panose="020B0503020204020204" pitchFamily="34" charset="-122"/>
              </a:rPr>
              <a:t>使用存储介质的应向公司领用并办理外借手续</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a:p>
            <a:pPr marL="342900" lvl="0" indent="-342900" eaLnBrk="0" hangingPunct="0">
              <a:lnSpc>
                <a:spcPct val="150000"/>
              </a:lnSpc>
              <a:spcBef>
                <a:spcPct val="20000"/>
              </a:spcBef>
              <a:buFont typeface="Wingdings" panose="05000000000000000000" charset="0"/>
              <a:buChar char="l"/>
            </a:pPr>
            <a:r>
              <a:rPr lang="zh-CN" altLang="zh-CN" sz="1400" dirty="0">
                <a:latin typeface="微软雅黑" panose="020B0503020204020204" pitchFamily="34" charset="-122"/>
                <a:ea typeface="微软雅黑" panose="020B0503020204020204" pitchFamily="34" charset="-122"/>
              </a:rPr>
              <a:t>不得随意更改移动硬盘、</a:t>
            </a:r>
            <a:r>
              <a:rPr lang="en-GB" altLang="zh-CN" sz="1400" dirty="0">
                <a:latin typeface="微软雅黑" panose="020B0503020204020204" pitchFamily="34" charset="-122"/>
                <a:ea typeface="微软雅黑" panose="020B0503020204020204" pitchFamily="34" charset="-122"/>
              </a:rPr>
              <a:t>U</a:t>
            </a:r>
            <a:r>
              <a:rPr lang="zh-CN" altLang="zh-CN" sz="1400" dirty="0">
                <a:latin typeface="微软雅黑" panose="020B0503020204020204" pitchFamily="34" charset="-122"/>
                <a:ea typeface="微软雅黑" panose="020B0503020204020204" pitchFamily="34" charset="-122"/>
              </a:rPr>
              <a:t>盘等</a:t>
            </a:r>
            <a:r>
              <a:rPr lang="en-GB" altLang="zh-CN" sz="1400" dirty="0">
                <a:latin typeface="微软雅黑" panose="020B0503020204020204" pitchFamily="34" charset="-122"/>
                <a:ea typeface="微软雅黑" panose="020B0503020204020204" pitchFamily="34" charset="-122"/>
              </a:rPr>
              <a:t>USB</a:t>
            </a:r>
            <a:r>
              <a:rPr lang="zh-CN" altLang="zh-CN" sz="1400" dirty="0">
                <a:latin typeface="微软雅黑" panose="020B0503020204020204" pitchFamily="34" charset="-122"/>
                <a:ea typeface="微软雅黑" panose="020B0503020204020204" pitchFamily="34" charset="-122"/>
              </a:rPr>
              <a:t>存储介质中原有的设定</a:t>
            </a:r>
            <a:r>
              <a:rPr lang="zh-CN" altLang="en-US" sz="14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a:p>
            <a:pPr marL="342900" indent="-342900" eaLnBrk="0" hangingPunct="0">
              <a:lnSpc>
                <a:spcPct val="150000"/>
              </a:lnSpc>
              <a:spcBef>
                <a:spcPct val="20000"/>
              </a:spcBef>
              <a:buFont typeface="Wingdings" panose="05000000000000000000" charset="0"/>
              <a:buChar char="l"/>
            </a:pPr>
            <a:r>
              <a:rPr lang="zh-CN" altLang="zh-CN" sz="1400" dirty="0">
                <a:latin typeface="微软雅黑" panose="020B0503020204020204" pitchFamily="34" charset="-122"/>
                <a:ea typeface="微软雅黑" panose="020B0503020204020204" pitchFamily="34" charset="-122"/>
              </a:rPr>
              <a:t>存储介质需要报废时，</a:t>
            </a:r>
            <a:r>
              <a:rPr lang="zh-CN" altLang="en-US" sz="1400" dirty="0">
                <a:latin typeface="微软雅黑" panose="020B0503020204020204" pitchFamily="34" charset="-122"/>
                <a:ea typeface="微软雅黑" panose="020B0503020204020204" pitchFamily="34" charset="-122"/>
              </a:rPr>
              <a:t>需提交</a:t>
            </a:r>
            <a:r>
              <a:rPr lang="zh-CN" altLang="zh-CN" sz="1400" dirty="0">
                <a:latin typeface="微软雅黑" panose="020B0503020204020204" pitchFamily="34" charset="-122"/>
                <a:ea typeface="微软雅黑" panose="020B0503020204020204" pitchFamily="34" charset="-122"/>
              </a:rPr>
              <a:t>报废申请，</a:t>
            </a:r>
            <a:r>
              <a:rPr lang="zh-CN" altLang="en-US" sz="1400" dirty="0">
                <a:latin typeface="微软雅黑" panose="020B0503020204020204" pitchFamily="34" charset="-122"/>
                <a:ea typeface="微软雅黑" panose="020B0503020204020204" pitchFamily="34" charset="-122"/>
              </a:rPr>
              <a:t>经人力行政部确认后，送交安全员统一登记保管，由</a:t>
            </a:r>
            <a:r>
              <a:rPr lang="zh-CN" altLang="zh-CN" sz="1400" dirty="0">
                <a:latin typeface="微软雅黑" panose="020B0503020204020204" pitchFamily="34" charset="-122"/>
                <a:ea typeface="微软雅黑" panose="020B0503020204020204" pitchFamily="34" charset="-122"/>
              </a:rPr>
              <a:t>人力行政</a:t>
            </a:r>
            <a:r>
              <a:rPr lang="zh-CN" altLang="en-US" sz="1400" dirty="0">
                <a:latin typeface="微软雅黑" panose="020B0503020204020204" pitchFamily="34" charset="-122"/>
                <a:ea typeface="微软雅黑" panose="020B0503020204020204" pitchFamily="34" charset="-122"/>
              </a:rPr>
              <a:t>部销毁处理。</a:t>
            </a:r>
            <a:endParaRPr lang="en-US" altLang="zh-CN" sz="1400" dirty="0">
              <a:latin typeface="微软雅黑" panose="020B0503020204020204" pitchFamily="34" charset="-122"/>
              <a:ea typeface="微软雅黑" panose="020B0503020204020204" pitchFamily="34" charset="-122"/>
            </a:endParaRPr>
          </a:p>
          <a:p>
            <a:pPr marL="342900" indent="-342900" eaLnBrk="0" hangingPunct="0">
              <a:lnSpc>
                <a:spcPct val="150000"/>
              </a:lnSpc>
              <a:spcBef>
                <a:spcPct val="20000"/>
              </a:spcBef>
              <a:buFont typeface="Wingdings" panose="05000000000000000000" charset="0"/>
              <a:buChar char="l"/>
            </a:pPr>
            <a:r>
              <a:rPr lang="zh-CN" altLang="zh-CN" sz="1400" dirty="0">
                <a:latin typeface="微软雅黑" panose="020B0503020204020204" pitchFamily="34" charset="-122"/>
                <a:ea typeface="微软雅黑" panose="020B0503020204020204" pitchFamily="34" charset="-122"/>
              </a:rPr>
              <a:t>存储介质如有损坏，必须交由人力行政部部进行统一处理</a:t>
            </a:r>
            <a:r>
              <a:rPr lang="zh-CN" altLang="en-US" sz="1400" dirty="0">
                <a:latin typeface="微软雅黑" panose="020B0503020204020204" pitchFamily="34" charset="-122"/>
                <a:ea typeface="微软雅黑" panose="020B0503020204020204" pitchFamily="34" charset="-122"/>
              </a:rPr>
              <a:t>。</a:t>
            </a:r>
            <a:endParaRPr lang="zh-CN" altLang="zh-CN" sz="1400" dirty="0">
              <a:latin typeface="微软雅黑" panose="020B0503020204020204" pitchFamily="34" charset="-122"/>
              <a:ea typeface="微软雅黑" panose="020B0503020204020204" pitchFamily="34" charset="-122"/>
            </a:endParaRPr>
          </a:p>
          <a:p>
            <a:pPr marL="342900" lvl="0" indent="-342900" eaLnBrk="0" hangingPunct="0">
              <a:lnSpc>
                <a:spcPct val="150000"/>
              </a:lnSpc>
              <a:spcBef>
                <a:spcPct val="20000"/>
              </a:spcBef>
              <a:buFont typeface="Wingdings" panose="05000000000000000000" charset="0"/>
              <a:buChar char="l"/>
            </a:pP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lvl="0" algn="l" eaLnBrk="0" hangingPunct="0">
              <a:lnSpc>
                <a:spcPct val="150000"/>
              </a:lnSpc>
              <a:spcBef>
                <a:spcPct val="20000"/>
              </a:spcBef>
            </a:pPr>
            <a:endParaRPr lang="zh-CN" altLang="en-US" sz="1400" dirty="0">
              <a:latin typeface="微软雅黑" panose="020B0503020204020204" pitchFamily="34" charset="-122"/>
              <a:ea typeface="微软雅黑" panose="020B0503020204020204" pitchFamily="34" charset="-122"/>
              <a:sym typeface="Arial" panose="020B0604020202020204" pitchFamily="34" charset="0"/>
            </a:endParaRPr>
          </a:p>
          <a:p>
            <a:pPr marL="342900" lvl="0" indent="-342900" algn="l" eaLnBrk="0" hangingPunct="0">
              <a:lnSpc>
                <a:spcPct val="150000"/>
              </a:lnSpc>
              <a:spcBef>
                <a:spcPct val="20000"/>
              </a:spcBef>
              <a:buFont typeface="Wingdings" panose="05000000000000000000" charset="0"/>
              <a:buChar char="l"/>
            </a:pPr>
            <a:endParaRPr lang="zh-CN" altLang="en-US" sz="1400"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2" name="矩形 1"/>
          <p:cNvSpPr/>
          <p:nvPr/>
        </p:nvSpPr>
        <p:spPr>
          <a:xfrm>
            <a:off x="611560" y="1287051"/>
            <a:ext cx="5038099" cy="1061829"/>
          </a:xfrm>
          <a:prstGeom prst="rect">
            <a:avLst/>
          </a:prstGeom>
        </p:spPr>
        <p:txBody>
          <a:bodyPr wrap="square">
            <a:spAutoFit/>
          </a:bodyPr>
          <a:lstStyle/>
          <a:p>
            <a:pPr lvl="0" eaLnBrk="0" hangingPunct="0">
              <a:lnSpc>
                <a:spcPct val="150000"/>
              </a:lnSpc>
              <a:spcBef>
                <a:spcPct val="20000"/>
              </a:spcBef>
            </a:pPr>
            <a:r>
              <a:rPr lang="zh-CN" altLang="en-US" sz="1400" b="1" dirty="0">
                <a:solidFill>
                  <a:srgbClr val="8A0000"/>
                </a:solidFill>
                <a:latin typeface="微软雅黑" panose="020B0503020204020204" pitchFamily="34" charset="-122"/>
                <a:ea typeface="微软雅黑" panose="020B0503020204020204" pitchFamily="34" charset="-122"/>
                <a:sym typeface="Arial" panose="020B0604020202020204" pitchFamily="34" charset="0"/>
              </a:rPr>
              <a:t>涉密载体，是指以文字、数据、符号、图形、图像、声音等方式记载公司机密信息的纸介质、电子介质等各类物品。电子介质载体包括计算机硬盘、</a:t>
            </a:r>
            <a:r>
              <a:rPr lang="en-US" altLang="zh-CN" sz="1400" b="1" dirty="0">
                <a:solidFill>
                  <a:srgbClr val="8A0000"/>
                </a:solidFill>
                <a:latin typeface="微软雅黑" panose="020B0503020204020204" pitchFamily="34" charset="-122"/>
                <a:ea typeface="微软雅黑" panose="020B0503020204020204" pitchFamily="34" charset="-122"/>
                <a:sym typeface="Arial" panose="020B0604020202020204" pitchFamily="34" charset="0"/>
              </a:rPr>
              <a:t>U</a:t>
            </a:r>
            <a:r>
              <a:rPr lang="zh-CN" altLang="en-US" sz="1400" b="1" dirty="0">
                <a:solidFill>
                  <a:srgbClr val="8A0000"/>
                </a:solidFill>
                <a:latin typeface="微软雅黑" panose="020B0503020204020204" pitchFamily="34" charset="-122"/>
                <a:ea typeface="微软雅黑" panose="020B0503020204020204" pitchFamily="34" charset="-122"/>
                <a:sym typeface="Arial" panose="020B0604020202020204" pitchFamily="34" charset="0"/>
              </a:rPr>
              <a:t>盘和录音带、录像带、光盘等。</a:t>
            </a:r>
            <a:endParaRPr lang="zh-CN" altLang="en-US" sz="1400" b="1" dirty="0">
              <a:solidFill>
                <a:srgbClr val="8A0000"/>
              </a:solidFill>
              <a:latin typeface="微软雅黑" panose="020B0503020204020204" pitchFamily="34" charset="-122"/>
              <a:ea typeface="微软雅黑" panose="020B0503020204020204" pitchFamily="34" charset="-122"/>
              <a:sym typeface="Arial" panose="020B0604020202020204" pitchFamily="34" charset="0"/>
            </a:endParaRPr>
          </a:p>
        </p:txBody>
      </p:sp>
      <p:pic>
        <p:nvPicPr>
          <p:cNvPr id="14" name="Picture 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5698053" y="1487487"/>
            <a:ext cx="3124200" cy="4605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矩形 1"/>
          <p:cNvSpPr>
            <a:spLocks noChangeArrowheads="1"/>
          </p:cNvSpPr>
          <p:nvPr/>
        </p:nvSpPr>
        <p:spPr bwMode="auto">
          <a:xfrm>
            <a:off x="2049367" y="755650"/>
            <a:ext cx="6915121" cy="45719"/>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16" name="TextBox 8"/>
          <p:cNvSpPr>
            <a:spLocks noChangeArrowheads="1"/>
          </p:cNvSpPr>
          <p:nvPr/>
        </p:nvSpPr>
        <p:spPr bwMode="auto">
          <a:xfrm>
            <a:off x="2049367" y="401430"/>
            <a:ext cx="12715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计算机管理 </a:t>
            </a:r>
            <a:endParaRPr lang="zh-CN" altLang="en-US" dirty="0">
              <a:ea typeface="微软雅黑" panose="020B0503020204020204" pitchFamily="34" charset="-122"/>
            </a:endParaRPr>
          </a:p>
        </p:txBody>
      </p:sp>
      <p:sp>
        <p:nvSpPr>
          <p:cNvPr id="17" name="TextBox 8"/>
          <p:cNvSpPr>
            <a:spLocks noChangeArrowheads="1"/>
          </p:cNvSpPr>
          <p:nvPr/>
        </p:nvSpPr>
        <p:spPr bwMode="auto">
          <a:xfrm>
            <a:off x="4487768" y="415925"/>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009900"/>
                </a:solidFill>
                <a:ea typeface="微软雅黑" panose="020B0503020204020204" pitchFamily="34" charset="-122"/>
                <a:sym typeface="微软雅黑" panose="020B0503020204020204" pitchFamily="34" charset="-122"/>
              </a:rPr>
              <a:t>载体管理</a:t>
            </a:r>
            <a:endParaRPr lang="zh-CN" altLang="en-US" dirty="0">
              <a:ea typeface="微软雅黑" panose="020B0503020204020204" pitchFamily="34" charset="-122"/>
            </a:endParaRPr>
          </a:p>
        </p:txBody>
      </p:sp>
      <p:sp>
        <p:nvSpPr>
          <p:cNvPr id="18" name="TextBox 11"/>
          <p:cNvSpPr>
            <a:spLocks noChangeArrowheads="1"/>
          </p:cNvSpPr>
          <p:nvPr/>
        </p:nvSpPr>
        <p:spPr bwMode="auto">
          <a:xfrm>
            <a:off x="3276247" y="401430"/>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网络管理</a:t>
            </a:r>
            <a:endParaRPr lang="zh-CN" altLang="en-US" dirty="0">
              <a:ea typeface="微软雅黑" panose="020B0503020204020204" pitchFamily="34" charset="-122"/>
            </a:endParaRPr>
          </a:p>
        </p:txBody>
      </p:sp>
      <p:sp>
        <p:nvSpPr>
          <p:cNvPr id="19" name="直接连接符 14"/>
          <p:cNvSpPr>
            <a:spLocks noChangeShapeType="1"/>
          </p:cNvSpPr>
          <p:nvPr/>
        </p:nvSpPr>
        <p:spPr bwMode="auto">
          <a:xfrm>
            <a:off x="4739644" y="833085"/>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20" name="TextBox 11"/>
          <p:cNvSpPr>
            <a:spLocks noChangeArrowheads="1"/>
          </p:cNvSpPr>
          <p:nvPr/>
        </p:nvSpPr>
        <p:spPr bwMode="auto">
          <a:xfrm>
            <a:off x="1977931" y="422275"/>
            <a:ext cx="3095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ea typeface="微软雅黑" panose="020B0503020204020204" pitchFamily="34" charset="-122"/>
              <a:sym typeface="Hiragino Sans GB W3" pitchFamily="2" charset="-122"/>
            </a:endParaRPr>
          </a:p>
        </p:txBody>
      </p:sp>
      <p:sp>
        <p:nvSpPr>
          <p:cNvPr id="21" name="TextBox 8"/>
          <p:cNvSpPr>
            <a:spLocks noChangeArrowheads="1"/>
          </p:cNvSpPr>
          <p:nvPr/>
        </p:nvSpPr>
        <p:spPr bwMode="auto">
          <a:xfrm>
            <a:off x="6722968"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密码管理</a:t>
            </a:r>
            <a:endParaRPr lang="zh-CN" altLang="en-US" b="0" dirty="0">
              <a:ea typeface="微软雅黑" panose="020B0503020204020204" pitchFamily="34" charset="-122"/>
            </a:endParaRPr>
          </a:p>
        </p:txBody>
      </p:sp>
      <p:sp>
        <p:nvSpPr>
          <p:cNvPr id="22" name="TextBox 8"/>
          <p:cNvSpPr>
            <a:spLocks noChangeArrowheads="1"/>
          </p:cNvSpPr>
          <p:nvPr/>
        </p:nvSpPr>
        <p:spPr bwMode="auto">
          <a:xfrm>
            <a:off x="5641881" y="404813"/>
            <a:ext cx="995362"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涉密设备</a:t>
            </a:r>
            <a:endParaRPr lang="zh-CN" altLang="en-US" dirty="0">
              <a:ea typeface="微软雅黑" panose="020B0503020204020204" pitchFamily="34" charset="-122"/>
            </a:endParaRPr>
          </a:p>
        </p:txBody>
      </p:sp>
      <p:sp>
        <p:nvSpPr>
          <p:cNvPr id="23" name="TextBox 8"/>
          <p:cNvSpPr>
            <a:spLocks noChangeArrowheads="1"/>
          </p:cNvSpPr>
          <p:nvPr/>
        </p:nvSpPr>
        <p:spPr bwMode="auto">
          <a:xfrm>
            <a:off x="7880771"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线路设备</a:t>
            </a:r>
            <a:endParaRPr lang="zh-CN" altLang="en-US" b="0" dirty="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0730">
                                            <p:txEl>
                                              <p:pRg st="0" end="0"/>
                                            </p:txEl>
                                          </p:spTgt>
                                        </p:tgtEl>
                                        <p:attrNameLst>
                                          <p:attrName>style.visibility</p:attrName>
                                        </p:attrNameLst>
                                      </p:cBhvr>
                                      <p:to>
                                        <p:strVal val="visible"/>
                                      </p:to>
                                    </p:set>
                                    <p:animEffect transition="in" filter="fade">
                                      <p:cBhvr>
                                        <p:cTn id="12" dur="500"/>
                                        <p:tgtEl>
                                          <p:spTgt spid="30730">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730">
                                            <p:txEl>
                                              <p:pRg st="1" end="1"/>
                                            </p:txEl>
                                          </p:spTgt>
                                        </p:tgtEl>
                                        <p:attrNameLst>
                                          <p:attrName>style.visibility</p:attrName>
                                        </p:attrNameLst>
                                      </p:cBhvr>
                                      <p:to>
                                        <p:strVal val="visible"/>
                                      </p:to>
                                    </p:set>
                                    <p:animEffect transition="in" filter="fade">
                                      <p:cBhvr>
                                        <p:cTn id="17" dur="500"/>
                                        <p:tgtEl>
                                          <p:spTgt spid="30730">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0730">
                                            <p:txEl>
                                              <p:pRg st="2" end="2"/>
                                            </p:txEl>
                                          </p:spTgt>
                                        </p:tgtEl>
                                        <p:attrNameLst>
                                          <p:attrName>style.visibility</p:attrName>
                                        </p:attrNameLst>
                                      </p:cBhvr>
                                      <p:to>
                                        <p:strVal val="visible"/>
                                      </p:to>
                                    </p:set>
                                    <p:animEffect transition="in" filter="fade">
                                      <p:cBhvr>
                                        <p:cTn id="22" dur="500"/>
                                        <p:tgtEl>
                                          <p:spTgt spid="30730">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0730">
                                            <p:txEl>
                                              <p:pRg st="3" end="3"/>
                                            </p:txEl>
                                          </p:spTgt>
                                        </p:tgtEl>
                                        <p:attrNameLst>
                                          <p:attrName>style.visibility</p:attrName>
                                        </p:attrNameLst>
                                      </p:cBhvr>
                                      <p:to>
                                        <p:strVal val="visible"/>
                                      </p:to>
                                    </p:set>
                                    <p:animEffect transition="in" filter="fade">
                                      <p:cBhvr>
                                        <p:cTn id="27" dur="500"/>
                                        <p:tgtEl>
                                          <p:spTgt spid="30730">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0730">
                                            <p:txEl>
                                              <p:pRg st="4" end="4"/>
                                            </p:txEl>
                                          </p:spTgt>
                                        </p:tgtEl>
                                        <p:attrNameLst>
                                          <p:attrName>style.visibility</p:attrName>
                                        </p:attrNameLst>
                                      </p:cBhvr>
                                      <p:to>
                                        <p:strVal val="visible"/>
                                      </p:to>
                                    </p:set>
                                    <p:animEffect transition="in" filter="fade">
                                      <p:cBhvr>
                                        <p:cTn id="32" dur="500"/>
                                        <p:tgtEl>
                                          <p:spTgt spid="30730">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0730">
                                            <p:txEl>
                                              <p:pRg st="5" end="5"/>
                                            </p:txEl>
                                          </p:spTgt>
                                        </p:tgtEl>
                                        <p:attrNameLst>
                                          <p:attrName>style.visibility</p:attrName>
                                        </p:attrNameLst>
                                      </p:cBhvr>
                                      <p:to>
                                        <p:strVal val="visible"/>
                                      </p:to>
                                    </p:set>
                                    <p:animEffect transition="in" filter="fade">
                                      <p:cBhvr>
                                        <p:cTn id="37" dur="500"/>
                                        <p:tgtEl>
                                          <p:spTgt spid="30730">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30730">
                                            <p:txEl>
                                              <p:pRg st="6" end="6"/>
                                            </p:txEl>
                                          </p:spTgt>
                                        </p:tgtEl>
                                        <p:attrNameLst>
                                          <p:attrName>style.visibility</p:attrName>
                                        </p:attrNameLst>
                                      </p:cBhvr>
                                      <p:to>
                                        <p:strVal val="visible"/>
                                      </p:to>
                                    </p:set>
                                    <p:animEffect transition="in" filter="fade">
                                      <p:cBhvr>
                                        <p:cTn id="42" dur="500"/>
                                        <p:tgtEl>
                                          <p:spTgt spid="30730">
                                            <p:txEl>
                                              <p:pRg st="6" end="6"/>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0730">
                                            <p:txEl>
                                              <p:pRg st="7" end="7"/>
                                            </p:txEl>
                                          </p:spTgt>
                                        </p:tgtEl>
                                        <p:attrNameLst>
                                          <p:attrName>style.visibility</p:attrName>
                                        </p:attrNameLst>
                                      </p:cBhvr>
                                      <p:to>
                                        <p:strVal val="visible"/>
                                      </p:to>
                                    </p:set>
                                    <p:animEffect transition="in" filter="fade">
                                      <p:cBhvr>
                                        <p:cTn id="47" dur="500"/>
                                        <p:tgtEl>
                                          <p:spTgt spid="30730">
                                            <p:txEl>
                                              <p:pRg st="7" end="7"/>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0730">
                                            <p:txEl>
                                              <p:pRg st="8" end="8"/>
                                            </p:txEl>
                                          </p:spTgt>
                                        </p:tgtEl>
                                        <p:attrNameLst>
                                          <p:attrName>style.visibility</p:attrName>
                                        </p:attrNameLst>
                                      </p:cBhvr>
                                      <p:to>
                                        <p:strVal val="visible"/>
                                      </p:to>
                                    </p:set>
                                    <p:animEffect transition="in" filter="fade">
                                      <p:cBhvr>
                                        <p:cTn id="52" dur="500"/>
                                        <p:tgtEl>
                                          <p:spTgt spid="3073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30" grpId="0" build="p"/>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Teliss_Tong\Copy\定期备份\工作备份\！PPT图片及版面资源\06-PPT精选插图\04-图标\西装小人.png"/>
          <p:cNvPicPr>
            <a:picLocks noChangeAspect="1" noChangeArrowheads="1"/>
          </p:cNvPicPr>
          <p:nvPr/>
        </p:nvPicPr>
        <p:blipFill>
          <a:blip r:embed="rId1">
            <a:extLst>
              <a:ext uri="{28A0092B-C50C-407E-A947-70E740481C1C}">
                <a14:useLocalDpi xmlns:a14="http://schemas.microsoft.com/office/drawing/2010/main" val="0"/>
              </a:ext>
            </a:extLst>
          </a:blip>
          <a:srcRect t="5034" r="7153" b="2864"/>
          <a:stretch>
            <a:fillRect/>
          </a:stretch>
        </p:blipFill>
        <p:spPr bwMode="auto">
          <a:xfrm>
            <a:off x="31750" y="3759200"/>
            <a:ext cx="2211388" cy="309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日期占位符 2"/>
          <p:cNvSpPr txBox="1">
            <a:spLocks noGrp="1" noChangeArrowheads="1"/>
          </p:cNvSpPr>
          <p:nvPr/>
        </p:nvSpPr>
        <p:spPr bwMode="auto">
          <a:xfrm>
            <a:off x="457200" y="6356350"/>
            <a:ext cx="2133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fld id="{781F126E-873E-4CFE-BDFF-12B8C57D2D3A}" type="datetime1">
              <a:rPr lang="zh-CN" altLang="en-US" sz="1200" b="0">
                <a:solidFill>
                  <a:srgbClr val="898989"/>
                </a:solidFill>
                <a:latin typeface="Hiragino Sans GB W3" pitchFamily="2" charset="-122"/>
                <a:ea typeface="Hiragino Sans GB W3" pitchFamily="2" charset="-122"/>
                <a:sym typeface="Hiragino Sans GB W3" pitchFamily="2" charset="-122"/>
              </a:rPr>
            </a:fld>
            <a:endParaRPr lang="en-US" altLang="zh-CN">
              <a:ea typeface="微软雅黑" panose="020B0503020204020204" pitchFamily="34" charset="-122"/>
              <a:sym typeface="Hiragino Sans GB W3" pitchFamily="2" charset="-122"/>
            </a:endParaRPr>
          </a:p>
        </p:txBody>
      </p:sp>
      <p:sp>
        <p:nvSpPr>
          <p:cNvPr id="7" name="Rectangle 3"/>
          <p:cNvSpPr>
            <a:spLocks noChangeArrowheads="1"/>
          </p:cNvSpPr>
          <p:nvPr/>
        </p:nvSpPr>
        <p:spPr bwMode="auto">
          <a:xfrm>
            <a:off x="1978025" y="1773238"/>
            <a:ext cx="6122988" cy="3097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nSpc>
                <a:spcPct val="150000"/>
              </a:lnSpc>
              <a:spcBef>
                <a:spcPct val="20000"/>
              </a:spcBef>
              <a:buClr>
                <a:schemeClr val="hlink"/>
              </a:buClr>
              <a:buFont typeface="Wingdings" panose="05000000000000000000" pitchFamily="2" charset="2"/>
              <a:buNone/>
            </a:pPr>
            <a:r>
              <a:rPr lang="zh-CN" altLang="en-US" sz="2800" dirty="0">
                <a:solidFill>
                  <a:schemeClr val="tx2"/>
                </a:solidFill>
                <a:latin typeface="Verdana" panose="020B0604030504040204" pitchFamily="34" charset="0"/>
              </a:rPr>
              <a:t>       </a:t>
            </a:r>
            <a:r>
              <a:rPr lang="zh-CN" altLang="en-US" b="0" dirty="0">
                <a:solidFill>
                  <a:schemeClr val="tx1"/>
                </a:solidFill>
                <a:ea typeface="微软雅黑" panose="020B0503020204020204" pitchFamily="34" charset="-122"/>
              </a:rPr>
              <a:t>201</a:t>
            </a:r>
            <a:r>
              <a:rPr lang="en-US" altLang="zh-CN" b="0" dirty="0">
                <a:solidFill>
                  <a:schemeClr val="tx1"/>
                </a:solidFill>
                <a:ea typeface="微软雅黑" panose="020B0503020204020204" pitchFamily="34" charset="-122"/>
              </a:rPr>
              <a:t>2</a:t>
            </a:r>
            <a:r>
              <a:rPr lang="zh-CN" altLang="en-US" b="0" dirty="0">
                <a:solidFill>
                  <a:schemeClr val="tx1"/>
                </a:solidFill>
                <a:ea typeface="微软雅黑" panose="020B0503020204020204" pitchFamily="34" charset="-122"/>
              </a:rPr>
              <a:t>年7月，某高校在校学生到公司某部门实习，部门安排其负责运维某客户系统平台，她做事勤奋……</a:t>
            </a:r>
            <a:endParaRPr lang="zh-CN" altLang="en-US" b="0" dirty="0">
              <a:solidFill>
                <a:schemeClr val="tx1"/>
              </a:solidFill>
              <a:ea typeface="微软雅黑" panose="020B0503020204020204" pitchFamily="34" charset="-122"/>
            </a:endParaRPr>
          </a:p>
          <a:p>
            <a:pPr>
              <a:lnSpc>
                <a:spcPct val="150000"/>
              </a:lnSpc>
              <a:spcBef>
                <a:spcPct val="20000"/>
              </a:spcBef>
              <a:buClr>
                <a:schemeClr val="hlink"/>
              </a:buClr>
              <a:buFont typeface="Wingdings" panose="05000000000000000000" pitchFamily="2" charset="2"/>
              <a:buNone/>
            </a:pPr>
            <a:r>
              <a:rPr lang="zh-CN" altLang="en-US" b="0" dirty="0">
                <a:solidFill>
                  <a:schemeClr val="tx1"/>
                </a:solidFill>
                <a:ea typeface="微软雅黑" panose="020B0503020204020204" pitchFamily="34" charset="-122"/>
              </a:rPr>
              <a:t>                由于工作需要公司为她配置了1台外网电脑，并安装了关机还原系统，部门安排人员为她介绍了系统情况。她为了能够回家也方便工作，将系统信息明文发送至个人QQ信箱。</a:t>
            </a:r>
            <a:endParaRPr lang="zh-CN" altLang="en-US" b="0" dirty="0">
              <a:solidFill>
                <a:schemeClr val="tx1"/>
              </a:solidFill>
              <a:ea typeface="微软雅黑" panose="020B0503020204020204" pitchFamily="34" charset="-122"/>
            </a:endParaRPr>
          </a:p>
        </p:txBody>
      </p:sp>
      <p:sp>
        <p:nvSpPr>
          <p:cNvPr id="8" name="对角圆角矩形 9"/>
          <p:cNvSpPr/>
          <p:nvPr/>
        </p:nvSpPr>
        <p:spPr bwMode="auto">
          <a:xfrm>
            <a:off x="682625" y="1557338"/>
            <a:ext cx="1355725" cy="431800"/>
          </a:xfrm>
          <a:custGeom>
            <a:avLst/>
            <a:gdLst>
              <a:gd name="T0" fmla="*/ 71968 w 1355725"/>
              <a:gd name="T1" fmla="*/ 0 h 431800"/>
              <a:gd name="T2" fmla="*/ 1139825 w 1355725"/>
              <a:gd name="T3" fmla="*/ 0 h 431800"/>
              <a:gd name="T4" fmla="*/ 1355725 w 1355725"/>
              <a:gd name="T5" fmla="*/ 215900 h 431800"/>
              <a:gd name="T6" fmla="*/ 1355725 w 1355725"/>
              <a:gd name="T7" fmla="*/ 359832 h 431800"/>
              <a:gd name="T8" fmla="*/ 1283757 w 1355725"/>
              <a:gd name="T9" fmla="*/ 431800 h 431800"/>
              <a:gd name="T10" fmla="*/ 215900 w 1355725"/>
              <a:gd name="T11" fmla="*/ 431800 h 431800"/>
              <a:gd name="T12" fmla="*/ 0 w 1355725"/>
              <a:gd name="T13" fmla="*/ 215900 h 431800"/>
              <a:gd name="T14" fmla="*/ 0 w 1355725"/>
              <a:gd name="T15" fmla="*/ 71968 h 431800"/>
              <a:gd name="T16" fmla="*/ 71968 w 1355725"/>
              <a:gd name="T17" fmla="*/ 0 h 4318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355725"/>
              <a:gd name="T28" fmla="*/ 0 h 431800"/>
              <a:gd name="T29" fmla="*/ 1355725 w 1355725"/>
              <a:gd name="T30" fmla="*/ 431800 h 4318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355725" h="431800">
                <a:moveTo>
                  <a:pt x="71968" y="0"/>
                </a:moveTo>
                <a:lnTo>
                  <a:pt x="1139825" y="0"/>
                </a:lnTo>
                <a:cubicBezTo>
                  <a:pt x="1259063" y="0"/>
                  <a:pt x="1355725" y="96662"/>
                  <a:pt x="1355725" y="215900"/>
                </a:cubicBezTo>
                <a:lnTo>
                  <a:pt x="1355725" y="359832"/>
                </a:lnTo>
                <a:cubicBezTo>
                  <a:pt x="1355725" y="399579"/>
                  <a:pt x="1323504" y="431800"/>
                  <a:pt x="1283757" y="431800"/>
                </a:cubicBezTo>
                <a:lnTo>
                  <a:pt x="215900" y="431800"/>
                </a:lnTo>
                <a:cubicBezTo>
                  <a:pt x="96662" y="431800"/>
                  <a:pt x="0" y="335138"/>
                  <a:pt x="0" y="215900"/>
                </a:cubicBezTo>
                <a:lnTo>
                  <a:pt x="0" y="71968"/>
                </a:lnTo>
                <a:cubicBezTo>
                  <a:pt x="0" y="32221"/>
                  <a:pt x="32221" y="0"/>
                  <a:pt x="71968" y="0"/>
                </a:cubicBezTo>
                <a:close/>
              </a:path>
            </a:pathLst>
          </a:custGeom>
          <a:noFill/>
          <a:ln w="12700" cap="rnd">
            <a:solidFill>
              <a:srgbClr val="F05425"/>
            </a:solidFill>
            <a:prstDash val="sysDash"/>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a:r>
              <a:rPr lang="zh-CN" altLang="en-US" sz="2000" b="0">
                <a:solidFill>
                  <a:srgbClr val="F05425"/>
                </a:solidFill>
                <a:ea typeface="微软雅黑" panose="020B0503020204020204" pitchFamily="34" charset="-122"/>
              </a:rPr>
              <a:t>背景</a:t>
            </a:r>
            <a:endParaRPr lang="zh-CN" altLang="en-US" sz="2000" b="0">
              <a:solidFill>
                <a:srgbClr val="F05425"/>
              </a:solidFill>
              <a:ea typeface="微软雅黑" panose="020B0503020204020204" pitchFamily="34" charset="-122"/>
            </a:endParaRPr>
          </a:p>
        </p:txBody>
      </p:sp>
      <p:cxnSp>
        <p:nvCxnSpPr>
          <p:cNvPr id="9" name="直接连接符 11"/>
          <p:cNvCxnSpPr>
            <a:cxnSpLocks noChangeShapeType="1"/>
          </p:cNvCxnSpPr>
          <p:nvPr/>
        </p:nvCxnSpPr>
        <p:spPr bwMode="auto">
          <a:xfrm>
            <a:off x="2058988" y="1773238"/>
            <a:ext cx="6067425" cy="0"/>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cxnSp>
        <p:nvCxnSpPr>
          <p:cNvPr id="10" name="直接连接符 14"/>
          <p:cNvCxnSpPr>
            <a:cxnSpLocks noChangeShapeType="1"/>
          </p:cNvCxnSpPr>
          <p:nvPr/>
        </p:nvCxnSpPr>
        <p:spPr bwMode="auto">
          <a:xfrm>
            <a:off x="1330325" y="1989138"/>
            <a:ext cx="0" cy="1800225"/>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grpSp>
        <p:nvGrpSpPr>
          <p:cNvPr id="11" name="Group 9"/>
          <p:cNvGrpSpPr/>
          <p:nvPr/>
        </p:nvGrpSpPr>
        <p:grpSpPr bwMode="auto">
          <a:xfrm>
            <a:off x="2663825" y="4687888"/>
            <a:ext cx="5005388" cy="1335087"/>
            <a:chOff x="0" y="0"/>
            <a:chExt cx="5005332" cy="1335323"/>
          </a:xfrm>
        </p:grpSpPr>
        <p:grpSp>
          <p:nvGrpSpPr>
            <p:cNvPr id="12" name="Group 10"/>
            <p:cNvGrpSpPr/>
            <p:nvPr/>
          </p:nvGrpSpPr>
          <p:grpSpPr bwMode="auto">
            <a:xfrm>
              <a:off x="0" y="0"/>
              <a:ext cx="5005332" cy="1335323"/>
              <a:chOff x="0" y="0"/>
              <a:chExt cx="5005332" cy="1335323"/>
            </a:xfrm>
          </p:grpSpPr>
          <p:sp>
            <p:nvSpPr>
              <p:cNvPr id="14" name="Rectangle 3"/>
              <p:cNvSpPr>
                <a:spLocks noChangeArrowheads="1"/>
              </p:cNvSpPr>
              <p:nvPr/>
            </p:nvSpPr>
            <p:spPr bwMode="auto">
              <a:xfrm>
                <a:off x="0" y="0"/>
                <a:ext cx="5005332" cy="1335323"/>
              </a:xfrm>
              <a:prstGeom prst="rect">
                <a:avLst/>
              </a:prstGeom>
              <a:solidFill>
                <a:srgbClr val="A6A6A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6" tIns="45718" rIns="91436" bIns="45718" anchor="ctr"/>
              <a:lstStyle>
                <a:lvl1pPr defTabSz="68453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defTabSz="68453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defTabSz="68453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defTabSz="68453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defTabSz="68453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eaLnBrk="1" hangingPunct="1"/>
                <a:endParaRPr lang="en-US" altLang="zh-CN" b="0">
                  <a:ea typeface="微软雅黑" panose="020B0503020204020204" pitchFamily="34" charset="-122"/>
                </a:endParaRPr>
              </a:p>
              <a:p>
                <a:pPr algn="ctr" eaLnBrk="1" hangingPunct="1"/>
                <a:endParaRPr lang="en-US" altLang="zh-CN" b="0">
                  <a:ea typeface="微软雅黑" panose="020B0503020204020204" pitchFamily="34" charset="-122"/>
                </a:endParaRPr>
              </a:p>
            </p:txBody>
          </p:sp>
          <p:sp>
            <p:nvSpPr>
              <p:cNvPr id="15" name="Freeform 13"/>
              <p:cNvSpPr/>
              <p:nvPr/>
            </p:nvSpPr>
            <p:spPr bwMode="auto">
              <a:xfrm rot="10800000">
                <a:off x="220670" y="504231"/>
                <a:ext cx="606748" cy="660716"/>
              </a:xfrm>
              <a:custGeom>
                <a:avLst/>
                <a:gdLst>
                  <a:gd name="T0" fmla="*/ 59983 w 526"/>
                  <a:gd name="T1" fmla="*/ 602702 h 615"/>
                  <a:gd name="T2" fmla="*/ 27684 w 526"/>
                  <a:gd name="T3" fmla="*/ 572621 h 615"/>
                  <a:gd name="T4" fmla="*/ 59983 w 526"/>
                  <a:gd name="T5" fmla="*/ 543613 h 615"/>
                  <a:gd name="T6" fmla="*/ 46141 w 526"/>
                  <a:gd name="T7" fmla="*/ 500640 h 615"/>
                  <a:gd name="T8" fmla="*/ 28838 w 526"/>
                  <a:gd name="T9" fmla="*/ 460890 h 615"/>
                  <a:gd name="T10" fmla="*/ 190330 w 526"/>
                  <a:gd name="T11" fmla="*/ 443700 h 615"/>
                  <a:gd name="T12" fmla="*/ 35759 w 526"/>
                  <a:gd name="T13" fmla="*/ 396430 h 615"/>
                  <a:gd name="T14" fmla="*/ 35759 w 526"/>
                  <a:gd name="T15" fmla="*/ 353456 h 615"/>
                  <a:gd name="T16" fmla="*/ 190330 w 526"/>
                  <a:gd name="T17" fmla="*/ 304037 h 615"/>
                  <a:gd name="T18" fmla="*/ 28838 w 526"/>
                  <a:gd name="T19" fmla="*/ 286847 h 615"/>
                  <a:gd name="T20" fmla="*/ 46141 w 526"/>
                  <a:gd name="T21" fmla="*/ 247097 h 615"/>
                  <a:gd name="T22" fmla="*/ 59983 w 526"/>
                  <a:gd name="T23" fmla="*/ 206272 h 615"/>
                  <a:gd name="T24" fmla="*/ 27684 w 526"/>
                  <a:gd name="T25" fmla="*/ 176191 h 615"/>
                  <a:gd name="T26" fmla="*/ 59983 w 526"/>
                  <a:gd name="T27" fmla="*/ 148258 h 615"/>
                  <a:gd name="T28" fmla="*/ 46141 w 526"/>
                  <a:gd name="T29" fmla="*/ 105285 h 615"/>
                  <a:gd name="T30" fmla="*/ 28838 w 526"/>
                  <a:gd name="T31" fmla="*/ 65534 h 615"/>
                  <a:gd name="T32" fmla="*/ 248005 w 526"/>
                  <a:gd name="T33" fmla="*/ 48345 h 615"/>
                  <a:gd name="T34" fmla="*/ 279150 w 526"/>
                  <a:gd name="T35" fmla="*/ 78426 h 615"/>
                  <a:gd name="T36" fmla="*/ 248005 w 526"/>
                  <a:gd name="T37" fmla="*/ 106359 h 615"/>
                  <a:gd name="T38" fmla="*/ 260694 w 526"/>
                  <a:gd name="T39" fmla="*/ 149333 h 615"/>
                  <a:gd name="T40" fmla="*/ 276843 w 526"/>
                  <a:gd name="T41" fmla="*/ 189083 h 615"/>
                  <a:gd name="T42" fmla="*/ 190330 w 526"/>
                  <a:gd name="T43" fmla="*/ 206272 h 615"/>
                  <a:gd name="T44" fmla="*/ 271076 w 526"/>
                  <a:gd name="T45" fmla="*/ 253543 h 615"/>
                  <a:gd name="T46" fmla="*/ 271076 w 526"/>
                  <a:gd name="T47" fmla="*/ 296516 h 615"/>
                  <a:gd name="T48" fmla="*/ 190330 w 526"/>
                  <a:gd name="T49" fmla="*/ 345936 h 615"/>
                  <a:gd name="T50" fmla="*/ 276843 w 526"/>
                  <a:gd name="T51" fmla="*/ 363125 h 615"/>
                  <a:gd name="T52" fmla="*/ 260694 w 526"/>
                  <a:gd name="T53" fmla="*/ 402876 h 615"/>
                  <a:gd name="T54" fmla="*/ 248005 w 526"/>
                  <a:gd name="T55" fmla="*/ 443700 h 615"/>
                  <a:gd name="T56" fmla="*/ 279150 w 526"/>
                  <a:gd name="T57" fmla="*/ 473782 h 615"/>
                  <a:gd name="T58" fmla="*/ 248005 w 526"/>
                  <a:gd name="T59" fmla="*/ 502789 h 615"/>
                  <a:gd name="T60" fmla="*/ 260694 w 526"/>
                  <a:gd name="T61" fmla="*/ 545762 h 615"/>
                  <a:gd name="T62" fmla="*/ 276843 w 526"/>
                  <a:gd name="T63" fmla="*/ 584438 h 615"/>
                  <a:gd name="T64" fmla="*/ 190330 w 526"/>
                  <a:gd name="T65" fmla="*/ 602702 h 615"/>
                  <a:gd name="T66" fmla="*/ 581371 w 526"/>
                  <a:gd name="T67" fmla="*/ 397504 h 615"/>
                  <a:gd name="T68" fmla="*/ 562914 w 526"/>
                  <a:gd name="T69" fmla="*/ 620966 h 615"/>
                  <a:gd name="T70" fmla="*/ 319523 w 526"/>
                  <a:gd name="T71" fmla="*/ 614520 h 615"/>
                  <a:gd name="T72" fmla="*/ 312602 w 526"/>
                  <a:gd name="T73" fmla="*/ 385686 h 615"/>
                  <a:gd name="T74" fmla="*/ 462559 w 526"/>
                  <a:gd name="T75" fmla="*/ 366348 h 615"/>
                  <a:gd name="T76" fmla="*/ 336826 w 526"/>
                  <a:gd name="T77" fmla="*/ 296516 h 615"/>
                  <a:gd name="T78" fmla="*/ 336826 w 526"/>
                  <a:gd name="T79" fmla="*/ 253543 h 615"/>
                  <a:gd name="T80" fmla="*/ 462559 w 526"/>
                  <a:gd name="T81" fmla="*/ 206272 h 615"/>
                  <a:gd name="T82" fmla="*/ 329905 w 526"/>
                  <a:gd name="T83" fmla="*/ 189083 h 615"/>
                  <a:gd name="T84" fmla="*/ 347207 w 526"/>
                  <a:gd name="T85" fmla="*/ 149333 h 615"/>
                  <a:gd name="T86" fmla="*/ 358743 w 526"/>
                  <a:gd name="T87" fmla="*/ 106359 h 615"/>
                  <a:gd name="T88" fmla="*/ 328751 w 526"/>
                  <a:gd name="T89" fmla="*/ 78426 h 615"/>
                  <a:gd name="T90" fmla="*/ 358743 w 526"/>
                  <a:gd name="T91" fmla="*/ 48345 h 615"/>
                  <a:gd name="T92" fmla="*/ 577910 w 526"/>
                  <a:gd name="T93" fmla="*/ 65534 h 615"/>
                  <a:gd name="T94" fmla="*/ 561761 w 526"/>
                  <a:gd name="T95" fmla="*/ 105285 h 615"/>
                  <a:gd name="T96" fmla="*/ 547919 w 526"/>
                  <a:gd name="T97" fmla="*/ 148258 h 615"/>
                  <a:gd name="T98" fmla="*/ 580217 w 526"/>
                  <a:gd name="T99" fmla="*/ 176191 h 615"/>
                  <a:gd name="T100" fmla="*/ 547919 w 526"/>
                  <a:gd name="T101" fmla="*/ 206272 h 615"/>
                  <a:gd name="T102" fmla="*/ 561761 w 526"/>
                  <a:gd name="T103" fmla="*/ 247097 h 615"/>
                  <a:gd name="T104" fmla="*/ 577910 w 526"/>
                  <a:gd name="T105" fmla="*/ 286847 h 615"/>
                  <a:gd name="T106" fmla="*/ 462559 w 526"/>
                  <a:gd name="T107" fmla="*/ 304037 h 615"/>
                  <a:gd name="T108" fmla="*/ 573296 w 526"/>
                  <a:gd name="T109" fmla="*/ 376017 h 615"/>
                  <a:gd name="T110" fmla="*/ 606748 w 526"/>
                  <a:gd name="T111" fmla="*/ 397504 h 61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526"/>
                  <a:gd name="T169" fmla="*/ 0 h 615"/>
                  <a:gd name="T170" fmla="*/ 526 w 526"/>
                  <a:gd name="T171" fmla="*/ 615 h 615"/>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526" h="615">
                    <a:moveTo>
                      <a:pt x="0" y="615"/>
                    </a:moveTo>
                    <a:lnTo>
                      <a:pt x="165" y="615"/>
                    </a:lnTo>
                    <a:lnTo>
                      <a:pt x="165" y="561"/>
                    </a:lnTo>
                    <a:lnTo>
                      <a:pt x="52" y="561"/>
                    </a:lnTo>
                    <a:lnTo>
                      <a:pt x="40" y="559"/>
                    </a:lnTo>
                    <a:lnTo>
                      <a:pt x="31" y="553"/>
                    </a:lnTo>
                    <a:lnTo>
                      <a:pt x="25" y="544"/>
                    </a:lnTo>
                    <a:lnTo>
                      <a:pt x="24" y="533"/>
                    </a:lnTo>
                    <a:lnTo>
                      <a:pt x="25" y="522"/>
                    </a:lnTo>
                    <a:lnTo>
                      <a:pt x="31" y="513"/>
                    </a:lnTo>
                    <a:lnTo>
                      <a:pt x="40" y="508"/>
                    </a:lnTo>
                    <a:lnTo>
                      <a:pt x="52" y="506"/>
                    </a:lnTo>
                    <a:lnTo>
                      <a:pt x="165" y="506"/>
                    </a:lnTo>
                    <a:lnTo>
                      <a:pt x="165" y="468"/>
                    </a:lnTo>
                    <a:lnTo>
                      <a:pt x="52" y="468"/>
                    </a:lnTo>
                    <a:lnTo>
                      <a:pt x="40" y="466"/>
                    </a:lnTo>
                    <a:lnTo>
                      <a:pt x="31" y="460"/>
                    </a:lnTo>
                    <a:lnTo>
                      <a:pt x="25" y="452"/>
                    </a:lnTo>
                    <a:lnTo>
                      <a:pt x="24" y="441"/>
                    </a:lnTo>
                    <a:lnTo>
                      <a:pt x="25" y="429"/>
                    </a:lnTo>
                    <a:lnTo>
                      <a:pt x="31" y="421"/>
                    </a:lnTo>
                    <a:lnTo>
                      <a:pt x="40" y="415"/>
                    </a:lnTo>
                    <a:lnTo>
                      <a:pt x="52" y="413"/>
                    </a:lnTo>
                    <a:lnTo>
                      <a:pt x="165" y="413"/>
                    </a:lnTo>
                    <a:lnTo>
                      <a:pt x="165" y="376"/>
                    </a:lnTo>
                    <a:lnTo>
                      <a:pt x="52" y="376"/>
                    </a:lnTo>
                    <a:lnTo>
                      <a:pt x="40" y="375"/>
                    </a:lnTo>
                    <a:lnTo>
                      <a:pt x="31" y="369"/>
                    </a:lnTo>
                    <a:lnTo>
                      <a:pt x="25" y="360"/>
                    </a:lnTo>
                    <a:lnTo>
                      <a:pt x="24" y="348"/>
                    </a:lnTo>
                    <a:lnTo>
                      <a:pt x="25" y="338"/>
                    </a:lnTo>
                    <a:lnTo>
                      <a:pt x="31" y="329"/>
                    </a:lnTo>
                    <a:lnTo>
                      <a:pt x="40" y="323"/>
                    </a:lnTo>
                    <a:lnTo>
                      <a:pt x="52" y="322"/>
                    </a:lnTo>
                    <a:lnTo>
                      <a:pt x="165" y="322"/>
                    </a:lnTo>
                    <a:lnTo>
                      <a:pt x="165" y="283"/>
                    </a:lnTo>
                    <a:lnTo>
                      <a:pt x="52" y="283"/>
                    </a:lnTo>
                    <a:lnTo>
                      <a:pt x="40" y="282"/>
                    </a:lnTo>
                    <a:lnTo>
                      <a:pt x="31" y="276"/>
                    </a:lnTo>
                    <a:lnTo>
                      <a:pt x="25" y="267"/>
                    </a:lnTo>
                    <a:lnTo>
                      <a:pt x="24" y="257"/>
                    </a:lnTo>
                    <a:lnTo>
                      <a:pt x="25" y="245"/>
                    </a:lnTo>
                    <a:lnTo>
                      <a:pt x="31" y="236"/>
                    </a:lnTo>
                    <a:lnTo>
                      <a:pt x="40" y="230"/>
                    </a:lnTo>
                    <a:lnTo>
                      <a:pt x="52" y="229"/>
                    </a:lnTo>
                    <a:lnTo>
                      <a:pt x="165" y="229"/>
                    </a:lnTo>
                    <a:lnTo>
                      <a:pt x="165" y="192"/>
                    </a:lnTo>
                    <a:lnTo>
                      <a:pt x="52" y="192"/>
                    </a:lnTo>
                    <a:lnTo>
                      <a:pt x="40" y="191"/>
                    </a:lnTo>
                    <a:lnTo>
                      <a:pt x="31" y="185"/>
                    </a:lnTo>
                    <a:lnTo>
                      <a:pt x="25" y="176"/>
                    </a:lnTo>
                    <a:lnTo>
                      <a:pt x="24" y="164"/>
                    </a:lnTo>
                    <a:lnTo>
                      <a:pt x="25" y="154"/>
                    </a:lnTo>
                    <a:lnTo>
                      <a:pt x="31" y="145"/>
                    </a:lnTo>
                    <a:lnTo>
                      <a:pt x="40" y="139"/>
                    </a:lnTo>
                    <a:lnTo>
                      <a:pt x="52" y="138"/>
                    </a:lnTo>
                    <a:lnTo>
                      <a:pt x="165" y="138"/>
                    </a:lnTo>
                    <a:lnTo>
                      <a:pt x="165" y="99"/>
                    </a:lnTo>
                    <a:lnTo>
                      <a:pt x="52" y="99"/>
                    </a:lnTo>
                    <a:lnTo>
                      <a:pt x="40" y="98"/>
                    </a:lnTo>
                    <a:lnTo>
                      <a:pt x="31" y="92"/>
                    </a:lnTo>
                    <a:lnTo>
                      <a:pt x="25" y="83"/>
                    </a:lnTo>
                    <a:lnTo>
                      <a:pt x="24" y="73"/>
                    </a:lnTo>
                    <a:lnTo>
                      <a:pt x="25" y="61"/>
                    </a:lnTo>
                    <a:lnTo>
                      <a:pt x="31" y="52"/>
                    </a:lnTo>
                    <a:lnTo>
                      <a:pt x="40" y="46"/>
                    </a:lnTo>
                    <a:lnTo>
                      <a:pt x="52" y="45"/>
                    </a:lnTo>
                    <a:lnTo>
                      <a:pt x="215" y="45"/>
                    </a:lnTo>
                    <a:lnTo>
                      <a:pt x="226" y="46"/>
                    </a:lnTo>
                    <a:lnTo>
                      <a:pt x="235" y="52"/>
                    </a:lnTo>
                    <a:lnTo>
                      <a:pt x="240" y="61"/>
                    </a:lnTo>
                    <a:lnTo>
                      <a:pt x="242" y="73"/>
                    </a:lnTo>
                    <a:lnTo>
                      <a:pt x="240" y="83"/>
                    </a:lnTo>
                    <a:lnTo>
                      <a:pt x="235" y="92"/>
                    </a:lnTo>
                    <a:lnTo>
                      <a:pt x="226" y="98"/>
                    </a:lnTo>
                    <a:lnTo>
                      <a:pt x="215" y="99"/>
                    </a:lnTo>
                    <a:lnTo>
                      <a:pt x="165" y="99"/>
                    </a:lnTo>
                    <a:lnTo>
                      <a:pt x="165" y="138"/>
                    </a:lnTo>
                    <a:lnTo>
                      <a:pt x="215" y="138"/>
                    </a:lnTo>
                    <a:lnTo>
                      <a:pt x="226" y="139"/>
                    </a:lnTo>
                    <a:lnTo>
                      <a:pt x="235" y="145"/>
                    </a:lnTo>
                    <a:lnTo>
                      <a:pt x="240" y="154"/>
                    </a:lnTo>
                    <a:lnTo>
                      <a:pt x="242" y="164"/>
                    </a:lnTo>
                    <a:lnTo>
                      <a:pt x="240" y="176"/>
                    </a:lnTo>
                    <a:lnTo>
                      <a:pt x="235" y="185"/>
                    </a:lnTo>
                    <a:lnTo>
                      <a:pt x="226" y="191"/>
                    </a:lnTo>
                    <a:lnTo>
                      <a:pt x="215" y="192"/>
                    </a:lnTo>
                    <a:lnTo>
                      <a:pt x="165" y="192"/>
                    </a:lnTo>
                    <a:lnTo>
                      <a:pt x="165" y="229"/>
                    </a:lnTo>
                    <a:lnTo>
                      <a:pt x="215" y="229"/>
                    </a:lnTo>
                    <a:lnTo>
                      <a:pt x="226" y="230"/>
                    </a:lnTo>
                    <a:lnTo>
                      <a:pt x="235" y="236"/>
                    </a:lnTo>
                    <a:lnTo>
                      <a:pt x="240" y="245"/>
                    </a:lnTo>
                    <a:lnTo>
                      <a:pt x="242" y="257"/>
                    </a:lnTo>
                    <a:lnTo>
                      <a:pt x="240" y="267"/>
                    </a:lnTo>
                    <a:lnTo>
                      <a:pt x="235" y="276"/>
                    </a:lnTo>
                    <a:lnTo>
                      <a:pt x="226" y="282"/>
                    </a:lnTo>
                    <a:lnTo>
                      <a:pt x="215" y="283"/>
                    </a:lnTo>
                    <a:lnTo>
                      <a:pt x="165" y="283"/>
                    </a:lnTo>
                    <a:lnTo>
                      <a:pt x="165" y="322"/>
                    </a:lnTo>
                    <a:lnTo>
                      <a:pt x="215" y="322"/>
                    </a:lnTo>
                    <a:lnTo>
                      <a:pt x="226" y="323"/>
                    </a:lnTo>
                    <a:lnTo>
                      <a:pt x="235" y="329"/>
                    </a:lnTo>
                    <a:lnTo>
                      <a:pt x="240" y="338"/>
                    </a:lnTo>
                    <a:lnTo>
                      <a:pt x="242" y="348"/>
                    </a:lnTo>
                    <a:lnTo>
                      <a:pt x="240" y="360"/>
                    </a:lnTo>
                    <a:lnTo>
                      <a:pt x="235" y="369"/>
                    </a:lnTo>
                    <a:lnTo>
                      <a:pt x="226" y="375"/>
                    </a:lnTo>
                    <a:lnTo>
                      <a:pt x="215" y="376"/>
                    </a:lnTo>
                    <a:lnTo>
                      <a:pt x="165" y="376"/>
                    </a:lnTo>
                    <a:lnTo>
                      <a:pt x="165" y="413"/>
                    </a:lnTo>
                    <a:lnTo>
                      <a:pt x="215" y="413"/>
                    </a:lnTo>
                    <a:lnTo>
                      <a:pt x="226" y="415"/>
                    </a:lnTo>
                    <a:lnTo>
                      <a:pt x="235" y="421"/>
                    </a:lnTo>
                    <a:lnTo>
                      <a:pt x="240" y="429"/>
                    </a:lnTo>
                    <a:lnTo>
                      <a:pt x="242" y="441"/>
                    </a:lnTo>
                    <a:lnTo>
                      <a:pt x="240" y="452"/>
                    </a:lnTo>
                    <a:lnTo>
                      <a:pt x="235" y="460"/>
                    </a:lnTo>
                    <a:lnTo>
                      <a:pt x="226" y="466"/>
                    </a:lnTo>
                    <a:lnTo>
                      <a:pt x="215" y="468"/>
                    </a:lnTo>
                    <a:lnTo>
                      <a:pt x="165" y="468"/>
                    </a:lnTo>
                    <a:lnTo>
                      <a:pt x="165" y="506"/>
                    </a:lnTo>
                    <a:lnTo>
                      <a:pt x="215" y="506"/>
                    </a:lnTo>
                    <a:lnTo>
                      <a:pt x="226" y="508"/>
                    </a:lnTo>
                    <a:lnTo>
                      <a:pt x="235" y="513"/>
                    </a:lnTo>
                    <a:lnTo>
                      <a:pt x="240" y="522"/>
                    </a:lnTo>
                    <a:lnTo>
                      <a:pt x="242" y="533"/>
                    </a:lnTo>
                    <a:lnTo>
                      <a:pt x="240" y="544"/>
                    </a:lnTo>
                    <a:lnTo>
                      <a:pt x="235" y="553"/>
                    </a:lnTo>
                    <a:lnTo>
                      <a:pt x="226" y="559"/>
                    </a:lnTo>
                    <a:lnTo>
                      <a:pt x="215" y="561"/>
                    </a:lnTo>
                    <a:lnTo>
                      <a:pt x="165" y="561"/>
                    </a:lnTo>
                    <a:lnTo>
                      <a:pt x="165" y="615"/>
                    </a:lnTo>
                    <a:lnTo>
                      <a:pt x="526" y="615"/>
                    </a:lnTo>
                    <a:lnTo>
                      <a:pt x="526" y="370"/>
                    </a:lnTo>
                    <a:lnTo>
                      <a:pt x="504" y="370"/>
                    </a:lnTo>
                    <a:lnTo>
                      <a:pt x="504" y="553"/>
                    </a:lnTo>
                    <a:lnTo>
                      <a:pt x="503" y="564"/>
                    </a:lnTo>
                    <a:lnTo>
                      <a:pt x="497" y="572"/>
                    </a:lnTo>
                    <a:lnTo>
                      <a:pt x="488" y="578"/>
                    </a:lnTo>
                    <a:lnTo>
                      <a:pt x="476" y="581"/>
                    </a:lnTo>
                    <a:lnTo>
                      <a:pt x="296" y="581"/>
                    </a:lnTo>
                    <a:lnTo>
                      <a:pt x="286" y="578"/>
                    </a:lnTo>
                    <a:lnTo>
                      <a:pt x="277" y="572"/>
                    </a:lnTo>
                    <a:lnTo>
                      <a:pt x="271" y="564"/>
                    </a:lnTo>
                    <a:lnTo>
                      <a:pt x="270" y="553"/>
                    </a:lnTo>
                    <a:lnTo>
                      <a:pt x="270" y="369"/>
                    </a:lnTo>
                    <a:lnTo>
                      <a:pt x="271" y="359"/>
                    </a:lnTo>
                    <a:lnTo>
                      <a:pt x="277" y="350"/>
                    </a:lnTo>
                    <a:lnTo>
                      <a:pt x="286" y="344"/>
                    </a:lnTo>
                    <a:lnTo>
                      <a:pt x="296" y="341"/>
                    </a:lnTo>
                    <a:lnTo>
                      <a:pt x="401" y="341"/>
                    </a:lnTo>
                    <a:lnTo>
                      <a:pt x="401" y="283"/>
                    </a:lnTo>
                    <a:lnTo>
                      <a:pt x="311" y="283"/>
                    </a:lnTo>
                    <a:lnTo>
                      <a:pt x="301" y="282"/>
                    </a:lnTo>
                    <a:lnTo>
                      <a:pt x="292" y="276"/>
                    </a:lnTo>
                    <a:lnTo>
                      <a:pt x="286" y="267"/>
                    </a:lnTo>
                    <a:lnTo>
                      <a:pt x="285" y="257"/>
                    </a:lnTo>
                    <a:lnTo>
                      <a:pt x="286" y="245"/>
                    </a:lnTo>
                    <a:lnTo>
                      <a:pt x="292" y="236"/>
                    </a:lnTo>
                    <a:lnTo>
                      <a:pt x="301" y="230"/>
                    </a:lnTo>
                    <a:lnTo>
                      <a:pt x="311" y="229"/>
                    </a:lnTo>
                    <a:lnTo>
                      <a:pt x="401" y="229"/>
                    </a:lnTo>
                    <a:lnTo>
                      <a:pt x="401" y="192"/>
                    </a:lnTo>
                    <a:lnTo>
                      <a:pt x="311" y="192"/>
                    </a:lnTo>
                    <a:lnTo>
                      <a:pt x="301" y="191"/>
                    </a:lnTo>
                    <a:lnTo>
                      <a:pt x="292" y="185"/>
                    </a:lnTo>
                    <a:lnTo>
                      <a:pt x="286" y="176"/>
                    </a:lnTo>
                    <a:lnTo>
                      <a:pt x="285" y="164"/>
                    </a:lnTo>
                    <a:lnTo>
                      <a:pt x="286" y="154"/>
                    </a:lnTo>
                    <a:lnTo>
                      <a:pt x="292" y="145"/>
                    </a:lnTo>
                    <a:lnTo>
                      <a:pt x="301" y="139"/>
                    </a:lnTo>
                    <a:lnTo>
                      <a:pt x="311" y="138"/>
                    </a:lnTo>
                    <a:lnTo>
                      <a:pt x="401" y="138"/>
                    </a:lnTo>
                    <a:lnTo>
                      <a:pt x="401" y="99"/>
                    </a:lnTo>
                    <a:lnTo>
                      <a:pt x="311" y="99"/>
                    </a:lnTo>
                    <a:lnTo>
                      <a:pt x="301" y="98"/>
                    </a:lnTo>
                    <a:lnTo>
                      <a:pt x="292" y="92"/>
                    </a:lnTo>
                    <a:lnTo>
                      <a:pt x="286" y="83"/>
                    </a:lnTo>
                    <a:lnTo>
                      <a:pt x="285" y="73"/>
                    </a:lnTo>
                    <a:lnTo>
                      <a:pt x="286" y="61"/>
                    </a:lnTo>
                    <a:lnTo>
                      <a:pt x="292" y="52"/>
                    </a:lnTo>
                    <a:lnTo>
                      <a:pt x="301" y="46"/>
                    </a:lnTo>
                    <a:lnTo>
                      <a:pt x="311" y="45"/>
                    </a:lnTo>
                    <a:lnTo>
                      <a:pt x="475" y="45"/>
                    </a:lnTo>
                    <a:lnTo>
                      <a:pt x="487" y="46"/>
                    </a:lnTo>
                    <a:lnTo>
                      <a:pt x="495" y="52"/>
                    </a:lnTo>
                    <a:lnTo>
                      <a:pt x="501" y="61"/>
                    </a:lnTo>
                    <a:lnTo>
                      <a:pt x="503" y="73"/>
                    </a:lnTo>
                    <a:lnTo>
                      <a:pt x="501" y="83"/>
                    </a:lnTo>
                    <a:lnTo>
                      <a:pt x="495" y="92"/>
                    </a:lnTo>
                    <a:lnTo>
                      <a:pt x="487" y="98"/>
                    </a:lnTo>
                    <a:lnTo>
                      <a:pt x="475" y="99"/>
                    </a:lnTo>
                    <a:lnTo>
                      <a:pt x="401" y="99"/>
                    </a:lnTo>
                    <a:lnTo>
                      <a:pt x="401" y="138"/>
                    </a:lnTo>
                    <a:lnTo>
                      <a:pt x="475" y="138"/>
                    </a:lnTo>
                    <a:lnTo>
                      <a:pt x="487" y="139"/>
                    </a:lnTo>
                    <a:lnTo>
                      <a:pt x="495" y="145"/>
                    </a:lnTo>
                    <a:lnTo>
                      <a:pt x="501" y="154"/>
                    </a:lnTo>
                    <a:lnTo>
                      <a:pt x="503" y="164"/>
                    </a:lnTo>
                    <a:lnTo>
                      <a:pt x="501" y="176"/>
                    </a:lnTo>
                    <a:lnTo>
                      <a:pt x="495" y="185"/>
                    </a:lnTo>
                    <a:lnTo>
                      <a:pt x="487" y="191"/>
                    </a:lnTo>
                    <a:lnTo>
                      <a:pt x="475" y="192"/>
                    </a:lnTo>
                    <a:lnTo>
                      <a:pt x="401" y="192"/>
                    </a:lnTo>
                    <a:lnTo>
                      <a:pt x="401" y="229"/>
                    </a:lnTo>
                    <a:lnTo>
                      <a:pt x="475" y="229"/>
                    </a:lnTo>
                    <a:lnTo>
                      <a:pt x="487" y="230"/>
                    </a:lnTo>
                    <a:lnTo>
                      <a:pt x="495" y="236"/>
                    </a:lnTo>
                    <a:lnTo>
                      <a:pt x="501" y="245"/>
                    </a:lnTo>
                    <a:lnTo>
                      <a:pt x="503" y="257"/>
                    </a:lnTo>
                    <a:lnTo>
                      <a:pt x="501" y="267"/>
                    </a:lnTo>
                    <a:lnTo>
                      <a:pt x="495" y="276"/>
                    </a:lnTo>
                    <a:lnTo>
                      <a:pt x="487" y="282"/>
                    </a:lnTo>
                    <a:lnTo>
                      <a:pt x="475" y="283"/>
                    </a:lnTo>
                    <a:lnTo>
                      <a:pt x="401" y="283"/>
                    </a:lnTo>
                    <a:lnTo>
                      <a:pt x="401" y="341"/>
                    </a:lnTo>
                    <a:lnTo>
                      <a:pt x="476" y="341"/>
                    </a:lnTo>
                    <a:lnTo>
                      <a:pt x="488" y="344"/>
                    </a:lnTo>
                    <a:lnTo>
                      <a:pt x="497" y="350"/>
                    </a:lnTo>
                    <a:lnTo>
                      <a:pt x="503" y="359"/>
                    </a:lnTo>
                    <a:lnTo>
                      <a:pt x="504" y="369"/>
                    </a:lnTo>
                    <a:lnTo>
                      <a:pt x="504" y="370"/>
                    </a:lnTo>
                    <a:lnTo>
                      <a:pt x="526" y="370"/>
                    </a:lnTo>
                    <a:lnTo>
                      <a:pt x="526" y="0"/>
                    </a:lnTo>
                    <a:lnTo>
                      <a:pt x="0" y="0"/>
                    </a:lnTo>
                    <a:lnTo>
                      <a:pt x="0" y="615"/>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p>
            </p:txBody>
          </p:sp>
          <p:sp>
            <p:nvSpPr>
              <p:cNvPr id="16" name="TextBox 3"/>
              <p:cNvSpPr txBox="1">
                <a:spLocks noChangeArrowheads="1"/>
              </p:cNvSpPr>
              <p:nvPr/>
            </p:nvSpPr>
            <p:spPr bwMode="auto">
              <a:xfrm>
                <a:off x="971484" y="504231"/>
                <a:ext cx="3565360" cy="609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lnSpc>
                    <a:spcPct val="120000"/>
                  </a:lnSpc>
                </a:pPr>
                <a:r>
                  <a:rPr lang="en-US" altLang="zh-CN" sz="1400" b="0">
                    <a:solidFill>
                      <a:schemeClr val="tx1"/>
                    </a:solidFill>
                    <a:ea typeface="微软雅黑" panose="020B0503020204020204" pitchFamily="34" charset="-122"/>
                  </a:rPr>
                  <a:t>1.</a:t>
                </a:r>
                <a:r>
                  <a:rPr lang="zh-CN" altLang="en-US" sz="1400" b="0">
                    <a:solidFill>
                      <a:schemeClr val="tx1"/>
                    </a:solidFill>
                    <a:ea typeface="微软雅黑" panose="020B0503020204020204" pitchFamily="34" charset="-122"/>
                  </a:rPr>
                  <a:t>涉密数据不能随意复制公开，严禁外发；</a:t>
                </a:r>
                <a:endParaRPr lang="en-US" altLang="zh-CN" sz="1400" b="0">
                  <a:solidFill>
                    <a:schemeClr val="tx1"/>
                  </a:solidFill>
                  <a:ea typeface="微软雅黑" panose="020B0503020204020204" pitchFamily="34" charset="-122"/>
                </a:endParaRPr>
              </a:p>
              <a:p>
                <a:pPr eaLnBrk="1" hangingPunct="1">
                  <a:lnSpc>
                    <a:spcPct val="120000"/>
                  </a:lnSpc>
                </a:pPr>
                <a:r>
                  <a:rPr lang="en-US" altLang="zh-CN" sz="1400" b="0">
                    <a:solidFill>
                      <a:schemeClr val="tx1"/>
                    </a:solidFill>
                    <a:ea typeface="微软雅黑" panose="020B0503020204020204" pitchFamily="34" charset="-122"/>
                  </a:rPr>
                  <a:t>2.</a:t>
                </a:r>
                <a:r>
                  <a:rPr lang="zh-CN" altLang="en-US" sz="1400" b="0">
                    <a:solidFill>
                      <a:schemeClr val="tx1"/>
                    </a:solidFill>
                    <a:ea typeface="微软雅黑" panose="020B0503020204020204" pitchFamily="34" charset="-122"/>
                  </a:rPr>
                  <a:t>要求员工在公司完成工作。</a:t>
                </a:r>
                <a:endParaRPr lang="en-US" altLang="zh-CN" sz="1400" b="0">
                  <a:solidFill>
                    <a:schemeClr val="tx1"/>
                  </a:solidFill>
                  <a:ea typeface="微软雅黑" panose="020B0503020204020204" pitchFamily="34" charset="-122"/>
                </a:endParaRPr>
              </a:p>
            </p:txBody>
          </p:sp>
        </p:grpSp>
        <p:sp>
          <p:nvSpPr>
            <p:cNvPr id="13" name="TextBox 6"/>
            <p:cNvSpPr txBox="1">
              <a:spLocks noChangeArrowheads="1"/>
            </p:cNvSpPr>
            <p:nvPr/>
          </p:nvSpPr>
          <p:spPr bwMode="auto">
            <a:xfrm>
              <a:off x="971484" y="93644"/>
              <a:ext cx="1210575" cy="338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a:ea typeface="微软雅黑" panose="020B0503020204020204" pitchFamily="34" charset="-122"/>
                </a:rPr>
                <a:t>注意事项：</a:t>
              </a:r>
              <a:endParaRPr lang="zh-CN" altLang="en-US">
                <a:ea typeface="微软雅黑" panose="020B0503020204020204" pitchFamily="34" charset="-122"/>
              </a:endParaRPr>
            </a:p>
          </p:txBody>
        </p:sp>
      </p:grpSp>
      <p:grpSp>
        <p:nvGrpSpPr>
          <p:cNvPr id="17" name="Group 15"/>
          <p:cNvGrpSpPr/>
          <p:nvPr/>
        </p:nvGrpSpPr>
        <p:grpSpPr bwMode="auto">
          <a:xfrm>
            <a:off x="7381875" y="403225"/>
            <a:ext cx="1833563" cy="1476375"/>
            <a:chOff x="0" y="0"/>
            <a:chExt cx="1833453" cy="1475859"/>
          </a:xfrm>
        </p:grpSpPr>
        <p:grpSp>
          <p:nvGrpSpPr>
            <p:cNvPr id="18" name="Group 16"/>
            <p:cNvGrpSpPr/>
            <p:nvPr/>
          </p:nvGrpSpPr>
          <p:grpSpPr bwMode="auto">
            <a:xfrm>
              <a:off x="0" y="0"/>
              <a:ext cx="1728792" cy="1281695"/>
              <a:chOff x="0" y="0"/>
              <a:chExt cx="1728792" cy="1281695"/>
            </a:xfrm>
          </p:grpSpPr>
          <p:sp>
            <p:nvSpPr>
              <p:cNvPr id="20" name="圆角矩形标注 19"/>
              <p:cNvSpPr>
                <a:spLocks noChangeArrowheads="1"/>
              </p:cNvSpPr>
              <p:nvPr/>
            </p:nvSpPr>
            <p:spPr bwMode="auto">
              <a:xfrm>
                <a:off x="272668" y="422861"/>
                <a:ext cx="1456124" cy="858834"/>
              </a:xfrm>
              <a:prstGeom prst="wedgeRoundRectCallout">
                <a:avLst>
                  <a:gd name="adj1" fmla="val -20833"/>
                  <a:gd name="adj2" fmla="val 62500"/>
                  <a:gd name="adj3" fmla="val 16667"/>
                </a:avLst>
              </a:prstGeom>
              <a:noFill/>
              <a:ln w="19050">
                <a:solidFill>
                  <a:srgbClr val="0070C0"/>
                </a:solidFill>
                <a:miter lim="800000"/>
              </a:ln>
              <a:extLst>
                <a:ext uri="{909E8E84-426E-40DD-AFC4-6F175D3DCCD1}">
                  <a14:hiddenFill xmlns:a14="http://schemas.microsoft.com/office/drawing/2010/main">
                    <a:solidFill>
                      <a:srgbClr val="FFFFFF"/>
                    </a:solidFill>
                  </a14:hiddenFill>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a:p>
            </p:txBody>
          </p:sp>
          <p:sp>
            <p:nvSpPr>
              <p:cNvPr id="21" name="Icon-Discussion"/>
              <p:cNvSpPr>
                <a:spLocks noEditPoints="1"/>
              </p:cNvSpPr>
              <p:nvPr/>
            </p:nvSpPr>
            <p:spPr bwMode="auto">
              <a:xfrm>
                <a:off x="0" y="0"/>
                <a:ext cx="1180553" cy="780998"/>
              </a:xfrm>
              <a:custGeom>
                <a:avLst/>
                <a:gdLst>
                  <a:gd name="T0" fmla="*/ 749406 w 4455"/>
                  <a:gd name="T1" fmla="*/ 267839 h 2948"/>
                  <a:gd name="T2" fmla="*/ 374703 w 4455"/>
                  <a:gd name="T3" fmla="*/ 0 h 2948"/>
                  <a:gd name="T4" fmla="*/ 0 w 4455"/>
                  <a:gd name="T5" fmla="*/ 267839 h 2948"/>
                  <a:gd name="T6" fmla="*/ 312429 w 4455"/>
                  <a:gd name="T7" fmla="*/ 531969 h 2948"/>
                  <a:gd name="T8" fmla="*/ 258105 w 4455"/>
                  <a:gd name="T9" fmla="*/ 687480 h 2948"/>
                  <a:gd name="T10" fmla="*/ 431942 w 4455"/>
                  <a:gd name="T11" fmla="*/ 532499 h 2948"/>
                  <a:gd name="T12" fmla="*/ 749406 w 4455"/>
                  <a:gd name="T13" fmla="*/ 267839 h 2948"/>
                  <a:gd name="T14" fmla="*/ 191591 w 4455"/>
                  <a:gd name="T15" fmla="*/ 319499 h 2948"/>
                  <a:gd name="T16" fmla="*/ 140182 w 4455"/>
                  <a:gd name="T17" fmla="*/ 268104 h 2948"/>
                  <a:gd name="T18" fmla="*/ 191591 w 4455"/>
                  <a:gd name="T19" fmla="*/ 216708 h 2948"/>
                  <a:gd name="T20" fmla="*/ 243000 w 4455"/>
                  <a:gd name="T21" fmla="*/ 268104 h 2948"/>
                  <a:gd name="T22" fmla="*/ 191591 w 4455"/>
                  <a:gd name="T23" fmla="*/ 319499 h 2948"/>
                  <a:gd name="T24" fmla="*/ 376028 w 4455"/>
                  <a:gd name="T25" fmla="*/ 319499 h 2948"/>
                  <a:gd name="T26" fmla="*/ 324619 w 4455"/>
                  <a:gd name="T27" fmla="*/ 268104 h 2948"/>
                  <a:gd name="T28" fmla="*/ 376028 w 4455"/>
                  <a:gd name="T29" fmla="*/ 216708 h 2948"/>
                  <a:gd name="T30" fmla="*/ 427437 w 4455"/>
                  <a:gd name="T31" fmla="*/ 268104 h 2948"/>
                  <a:gd name="T32" fmla="*/ 376028 w 4455"/>
                  <a:gd name="T33" fmla="*/ 319499 h 2948"/>
                  <a:gd name="T34" fmla="*/ 560465 w 4455"/>
                  <a:gd name="T35" fmla="*/ 319499 h 2948"/>
                  <a:gd name="T36" fmla="*/ 509055 w 4455"/>
                  <a:gd name="T37" fmla="*/ 268104 h 2948"/>
                  <a:gd name="T38" fmla="*/ 560465 w 4455"/>
                  <a:gd name="T39" fmla="*/ 216708 h 2948"/>
                  <a:gd name="T40" fmla="*/ 611874 w 4455"/>
                  <a:gd name="T41" fmla="*/ 268104 h 2948"/>
                  <a:gd name="T42" fmla="*/ 560465 w 4455"/>
                  <a:gd name="T43" fmla="*/ 319499 h 2948"/>
                  <a:gd name="T44" fmla="*/ 901513 w 4455"/>
                  <a:gd name="T45" fmla="*/ 625222 h 2948"/>
                  <a:gd name="T46" fmla="*/ 956102 w 4455"/>
                  <a:gd name="T47" fmla="*/ 780998 h 2948"/>
                  <a:gd name="T48" fmla="*/ 782000 w 4455"/>
                  <a:gd name="T49" fmla="*/ 625752 h 2948"/>
                  <a:gd name="T50" fmla="*/ 598889 w 4455"/>
                  <a:gd name="T51" fmla="*/ 556872 h 2948"/>
                  <a:gd name="T52" fmla="*/ 834469 w 4455"/>
                  <a:gd name="T53" fmla="*/ 270753 h 2948"/>
                  <a:gd name="T54" fmla="*/ 799225 w 4455"/>
                  <a:gd name="T55" fmla="*/ 144914 h 2948"/>
                  <a:gd name="T56" fmla="*/ 839504 w 4455"/>
                  <a:gd name="T57" fmla="*/ 141735 h 2948"/>
                  <a:gd name="T58" fmla="*/ 1180553 w 4455"/>
                  <a:gd name="T59" fmla="*/ 385730 h 2948"/>
                  <a:gd name="T60" fmla="*/ 901513 w 4455"/>
                  <a:gd name="T61" fmla="*/ 625222 h 294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4455"/>
                  <a:gd name="T94" fmla="*/ 0 h 2948"/>
                  <a:gd name="T95" fmla="*/ 4455 w 4455"/>
                  <a:gd name="T96" fmla="*/ 2948 h 2948"/>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4455" h="2948">
                    <a:moveTo>
                      <a:pt x="2828" y="1011"/>
                    </a:moveTo>
                    <a:cubicBezTo>
                      <a:pt x="2828" y="453"/>
                      <a:pt x="2194" y="0"/>
                      <a:pt x="1414" y="0"/>
                    </a:cubicBezTo>
                    <a:cubicBezTo>
                      <a:pt x="633" y="0"/>
                      <a:pt x="0" y="453"/>
                      <a:pt x="0" y="1011"/>
                    </a:cubicBezTo>
                    <a:cubicBezTo>
                      <a:pt x="0" y="1513"/>
                      <a:pt x="510" y="1928"/>
                      <a:pt x="1179" y="2008"/>
                    </a:cubicBezTo>
                    <a:cubicBezTo>
                      <a:pt x="1173" y="2254"/>
                      <a:pt x="1094" y="2469"/>
                      <a:pt x="974" y="2595"/>
                    </a:cubicBezTo>
                    <a:cubicBezTo>
                      <a:pt x="1304" y="2538"/>
                      <a:pt x="1563" y="2305"/>
                      <a:pt x="1630" y="2010"/>
                    </a:cubicBezTo>
                    <a:cubicBezTo>
                      <a:pt x="2307" y="1935"/>
                      <a:pt x="2828" y="1517"/>
                      <a:pt x="2828" y="1011"/>
                    </a:cubicBezTo>
                    <a:close/>
                    <a:moveTo>
                      <a:pt x="723" y="1206"/>
                    </a:moveTo>
                    <a:cubicBezTo>
                      <a:pt x="616" y="1206"/>
                      <a:pt x="529" y="1119"/>
                      <a:pt x="529" y="1012"/>
                    </a:cubicBezTo>
                    <a:cubicBezTo>
                      <a:pt x="529" y="905"/>
                      <a:pt x="616" y="818"/>
                      <a:pt x="723" y="818"/>
                    </a:cubicBezTo>
                    <a:cubicBezTo>
                      <a:pt x="830" y="818"/>
                      <a:pt x="917" y="905"/>
                      <a:pt x="917" y="1012"/>
                    </a:cubicBezTo>
                    <a:cubicBezTo>
                      <a:pt x="917" y="1119"/>
                      <a:pt x="830" y="1206"/>
                      <a:pt x="723" y="1206"/>
                    </a:cubicBezTo>
                    <a:close/>
                    <a:moveTo>
                      <a:pt x="1419" y="1206"/>
                    </a:moveTo>
                    <a:cubicBezTo>
                      <a:pt x="1312" y="1206"/>
                      <a:pt x="1225" y="1119"/>
                      <a:pt x="1225" y="1012"/>
                    </a:cubicBezTo>
                    <a:cubicBezTo>
                      <a:pt x="1225" y="905"/>
                      <a:pt x="1312" y="818"/>
                      <a:pt x="1419" y="818"/>
                    </a:cubicBezTo>
                    <a:cubicBezTo>
                      <a:pt x="1526" y="818"/>
                      <a:pt x="1613" y="905"/>
                      <a:pt x="1613" y="1012"/>
                    </a:cubicBezTo>
                    <a:cubicBezTo>
                      <a:pt x="1613" y="1119"/>
                      <a:pt x="1526" y="1206"/>
                      <a:pt x="1419" y="1206"/>
                    </a:cubicBezTo>
                    <a:close/>
                    <a:moveTo>
                      <a:pt x="2115" y="1206"/>
                    </a:moveTo>
                    <a:cubicBezTo>
                      <a:pt x="2007" y="1206"/>
                      <a:pt x="1921" y="1119"/>
                      <a:pt x="1921" y="1012"/>
                    </a:cubicBezTo>
                    <a:cubicBezTo>
                      <a:pt x="1921" y="905"/>
                      <a:pt x="2007" y="818"/>
                      <a:pt x="2115" y="818"/>
                    </a:cubicBezTo>
                    <a:cubicBezTo>
                      <a:pt x="2222" y="818"/>
                      <a:pt x="2309" y="905"/>
                      <a:pt x="2309" y="1012"/>
                    </a:cubicBezTo>
                    <a:cubicBezTo>
                      <a:pt x="2309" y="1119"/>
                      <a:pt x="2222" y="1206"/>
                      <a:pt x="2115" y="1206"/>
                    </a:cubicBezTo>
                    <a:close/>
                    <a:moveTo>
                      <a:pt x="3402" y="2360"/>
                    </a:moveTo>
                    <a:cubicBezTo>
                      <a:pt x="3408" y="2607"/>
                      <a:pt x="3487" y="2822"/>
                      <a:pt x="3608" y="2948"/>
                    </a:cubicBezTo>
                    <a:cubicBezTo>
                      <a:pt x="3277" y="2891"/>
                      <a:pt x="3018" y="2658"/>
                      <a:pt x="2951" y="2362"/>
                    </a:cubicBezTo>
                    <a:cubicBezTo>
                      <a:pt x="2682" y="2329"/>
                      <a:pt x="2445" y="2234"/>
                      <a:pt x="2260" y="2102"/>
                    </a:cubicBezTo>
                    <a:cubicBezTo>
                      <a:pt x="2790" y="1891"/>
                      <a:pt x="3149" y="1487"/>
                      <a:pt x="3149" y="1022"/>
                    </a:cubicBezTo>
                    <a:cubicBezTo>
                      <a:pt x="3149" y="853"/>
                      <a:pt x="3102" y="693"/>
                      <a:pt x="3016" y="547"/>
                    </a:cubicBezTo>
                    <a:cubicBezTo>
                      <a:pt x="3067" y="542"/>
                      <a:pt x="3116" y="535"/>
                      <a:pt x="3168" y="535"/>
                    </a:cubicBezTo>
                    <a:cubicBezTo>
                      <a:pt x="3878" y="535"/>
                      <a:pt x="4455" y="947"/>
                      <a:pt x="4455" y="1456"/>
                    </a:cubicBezTo>
                    <a:cubicBezTo>
                      <a:pt x="4455" y="1907"/>
                      <a:pt x="4001" y="2281"/>
                      <a:pt x="3402" y="2360"/>
                    </a:cubicBez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lIns="68586" tIns="34294" rIns="68586" bIns="34294"/>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p>
            </p:txBody>
          </p:sp>
        </p:grpSp>
        <p:sp>
          <p:nvSpPr>
            <p:cNvPr id="19" name="TextBox 18"/>
            <p:cNvSpPr txBox="1">
              <a:spLocks noChangeArrowheads="1"/>
            </p:cNvSpPr>
            <p:nvPr/>
          </p:nvSpPr>
          <p:spPr bwMode="auto">
            <a:xfrm>
              <a:off x="281355" y="706418"/>
              <a:ext cx="155209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sz="1400" b="0" dirty="0">
                  <a:solidFill>
                    <a:schemeClr val="tx1"/>
                  </a:solidFill>
                  <a:latin typeface="黑体" panose="02010609060101010101" pitchFamily="49" charset="-122"/>
                  <a:ea typeface="黑体" panose="02010609060101010101" pitchFamily="49" charset="-122"/>
                </a:rPr>
                <a:t>他违反了哪些保密规定</a:t>
              </a:r>
              <a:r>
                <a:rPr lang="en-US" altLang="zh-CN" sz="1400" b="0" dirty="0">
                  <a:solidFill>
                    <a:schemeClr val="tx1"/>
                  </a:solidFill>
                  <a:ea typeface="黑体" panose="02010609060101010101" pitchFamily="49" charset="-122"/>
                </a:rPr>
                <a:t>……</a:t>
              </a:r>
              <a:endParaRPr lang="en-US" altLang="zh-CN" sz="1400" b="0" dirty="0">
                <a:solidFill>
                  <a:schemeClr val="tx1"/>
                </a:solidFill>
                <a:latin typeface="黑体" panose="02010609060101010101" pitchFamily="49" charset="-122"/>
                <a:ea typeface="黑体" panose="02010609060101010101" pitchFamily="49" charset="-122"/>
              </a:endParaRPr>
            </a:p>
            <a:p>
              <a:pPr eaLnBrk="1" hangingPunct="1"/>
              <a:endParaRPr lang="zh-CN" altLang="en-US" dirty="0"/>
            </a:p>
          </p:txBody>
        </p:sp>
      </p:grpSp>
      <p:sp>
        <p:nvSpPr>
          <p:cNvPr id="22" name="标题 1"/>
          <p:cNvSpPr>
            <a:spLocks noGrp="1"/>
          </p:cNvSpPr>
          <p:nvPr>
            <p:ph type="title" idx="4294967295"/>
          </p:nvPr>
        </p:nvSpPr>
        <p:spPr>
          <a:xfrm>
            <a:off x="1691680" y="188640"/>
            <a:ext cx="4592426" cy="762000"/>
          </a:xfrm>
        </p:spPr>
        <p:txBody>
          <a:bodyPr/>
          <a:lstStyle/>
          <a:p>
            <a:pPr algn="l"/>
            <a:r>
              <a:rPr lang="zh-CN" altLang="en-US" sz="2400" dirty="0">
                <a:ea typeface="微软雅黑" panose="020B0503020204020204" pitchFamily="34" charset="-122"/>
              </a:rPr>
              <a:t>安全事件之三</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6"/>
          <p:cNvPicPr>
            <a:picLocks noChangeAspect="1"/>
          </p:cNvPicPr>
          <p:nvPr/>
        </p:nvPicPr>
        <p:blipFill>
          <a:blip r:embed="rId1"/>
          <a:srcRect/>
          <a:stretch>
            <a:fillRect/>
          </a:stretch>
        </p:blipFill>
        <p:spPr>
          <a:xfrm>
            <a:off x="6009380" y="1369481"/>
            <a:ext cx="3030739" cy="4464397"/>
          </a:xfrm>
          <a:prstGeom prst="rect">
            <a:avLst/>
          </a:prstGeom>
          <a:noFill/>
          <a:ln w="9525">
            <a:noFill/>
            <a:miter/>
          </a:ln>
        </p:spPr>
      </p:pic>
      <p:sp>
        <p:nvSpPr>
          <p:cNvPr id="2" name="矩形 1"/>
          <p:cNvSpPr/>
          <p:nvPr/>
        </p:nvSpPr>
        <p:spPr>
          <a:xfrm>
            <a:off x="543905" y="1369481"/>
            <a:ext cx="5055815" cy="4524315"/>
          </a:xfrm>
          <a:prstGeom prst="rect">
            <a:avLst/>
          </a:prstGeom>
        </p:spPr>
        <p:txBody>
          <a:bodyPr wrap="square">
            <a:spAutoFit/>
          </a:bodyPr>
          <a:lstStyle/>
          <a:p>
            <a:pPr marL="285750" lvl="0" indent="-285750" hangingPunct="0">
              <a:lnSpc>
                <a:spcPct val="150000"/>
              </a:lnSpc>
              <a:buFont typeface="Arial" panose="020B0604020202020204" pitchFamily="34" charset="0"/>
              <a:buChar char="•"/>
            </a:pPr>
            <a:r>
              <a:rPr lang="zh-CN" altLang="zh-CN" sz="1600" dirty="0">
                <a:latin typeface="微软雅黑" panose="020B0503020204020204" pitchFamily="34" charset="-122"/>
                <a:ea typeface="微软雅黑" panose="020B0503020204020204" pitchFamily="34" charset="-122"/>
              </a:rPr>
              <a:t>涉密人员将介质保存于保密柜内，并进行登记，非涉密人员严禁使用或打开用户介质，或查阅相关信息。</a:t>
            </a:r>
            <a:endParaRPr lang="zh-CN" altLang="zh-CN" sz="1600" dirty="0">
              <a:latin typeface="微软雅黑" panose="020B0503020204020204" pitchFamily="34" charset="-122"/>
              <a:ea typeface="微软雅黑" panose="020B0503020204020204" pitchFamily="34" charset="-122"/>
            </a:endParaRPr>
          </a:p>
          <a:p>
            <a:pPr marL="285750" lvl="0" indent="-285750" hangingPunct="0">
              <a:lnSpc>
                <a:spcPct val="150000"/>
              </a:lnSpc>
              <a:buFont typeface="Arial" panose="020B0604020202020204" pitchFamily="34" charset="0"/>
              <a:buChar char="•"/>
            </a:pPr>
            <a:r>
              <a:rPr lang="zh-CN" altLang="zh-CN" sz="1600" dirty="0">
                <a:latin typeface="微软雅黑" panose="020B0503020204020204" pitchFamily="34" charset="-122"/>
                <a:ea typeface="微软雅黑" panose="020B0503020204020204" pitchFamily="34" charset="-122"/>
              </a:rPr>
              <a:t>非工作需要不得随意领用或使用数据恢复、数据销毁等设备。</a:t>
            </a:r>
            <a:endParaRPr lang="zh-CN" altLang="zh-CN" sz="1600" dirty="0">
              <a:latin typeface="微软雅黑" panose="020B0503020204020204" pitchFamily="34" charset="-122"/>
              <a:ea typeface="微软雅黑" panose="020B0503020204020204" pitchFamily="34" charset="-122"/>
            </a:endParaRPr>
          </a:p>
          <a:p>
            <a:pPr marL="285750" lvl="0" indent="-285750" hangingPunct="0">
              <a:lnSpc>
                <a:spcPct val="150000"/>
              </a:lnSpc>
              <a:buFont typeface="Arial" panose="020B0604020202020204" pitchFamily="34" charset="0"/>
              <a:buChar char="•"/>
            </a:pPr>
            <a:r>
              <a:rPr lang="zh-CN" altLang="zh-CN" sz="1600" dirty="0">
                <a:latin typeface="微软雅黑" panose="020B0503020204020204" pitchFamily="34" charset="-122"/>
                <a:ea typeface="微软雅黑" panose="020B0503020204020204" pitchFamily="34" charset="-122"/>
              </a:rPr>
              <a:t>数据恢复或数据销毁工程师要使用数据恢复的设备，须向安全保密领导小组负责人申请并说明用途，经同意后方可使用。</a:t>
            </a:r>
            <a:endParaRPr lang="zh-CN" altLang="zh-CN" sz="1600" dirty="0">
              <a:latin typeface="微软雅黑" panose="020B0503020204020204" pitchFamily="34" charset="-122"/>
              <a:ea typeface="微软雅黑" panose="020B0503020204020204" pitchFamily="34" charset="-122"/>
            </a:endParaRPr>
          </a:p>
          <a:p>
            <a:pPr marL="285750" lvl="0" indent="-285750" hangingPunct="0">
              <a:lnSpc>
                <a:spcPct val="150000"/>
              </a:lnSpc>
              <a:buFont typeface="Arial" panose="020B0604020202020204" pitchFamily="34" charset="0"/>
              <a:buChar char="•"/>
            </a:pPr>
            <a:r>
              <a:rPr lang="zh-CN" altLang="zh-CN" sz="1600" dirty="0">
                <a:latin typeface="微软雅黑" panose="020B0503020204020204" pitchFamily="34" charset="-122"/>
                <a:ea typeface="微软雅黑" panose="020B0503020204020204" pitchFamily="34" charset="-122"/>
              </a:rPr>
              <a:t>使用完毕或不使用时，必须将数据恢复设备存放于数据恢复工作区的指定存放专区。若需携带设备外出办公共场所的，需进行设备登记并通过安全保密执行小组同意。</a:t>
            </a:r>
            <a:endParaRPr lang="zh-CN" altLang="zh-CN" sz="1600" dirty="0">
              <a:latin typeface="微软雅黑" panose="020B0503020204020204" pitchFamily="34" charset="-122"/>
              <a:ea typeface="微软雅黑" panose="020B0503020204020204" pitchFamily="34" charset="-122"/>
            </a:endParaRPr>
          </a:p>
        </p:txBody>
      </p:sp>
      <p:sp>
        <p:nvSpPr>
          <p:cNvPr id="14" name="矩形 1"/>
          <p:cNvSpPr>
            <a:spLocks noChangeArrowheads="1"/>
          </p:cNvSpPr>
          <p:nvPr/>
        </p:nvSpPr>
        <p:spPr bwMode="auto">
          <a:xfrm>
            <a:off x="1907133" y="755650"/>
            <a:ext cx="6985348" cy="77435"/>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15" name="TextBox 8"/>
          <p:cNvSpPr>
            <a:spLocks noChangeArrowheads="1"/>
          </p:cNvSpPr>
          <p:nvPr/>
        </p:nvSpPr>
        <p:spPr bwMode="auto">
          <a:xfrm>
            <a:off x="1907132" y="401430"/>
            <a:ext cx="12715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计算机管理 </a:t>
            </a:r>
            <a:endParaRPr lang="zh-CN" altLang="en-US" dirty="0">
              <a:ea typeface="微软雅黑" panose="020B0503020204020204" pitchFamily="34" charset="-122"/>
            </a:endParaRPr>
          </a:p>
        </p:txBody>
      </p:sp>
      <p:sp>
        <p:nvSpPr>
          <p:cNvPr id="16" name="TextBox 8"/>
          <p:cNvSpPr>
            <a:spLocks noChangeArrowheads="1"/>
          </p:cNvSpPr>
          <p:nvPr/>
        </p:nvSpPr>
        <p:spPr bwMode="auto">
          <a:xfrm>
            <a:off x="4345533" y="415925"/>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载体管理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17" name="TextBox 11"/>
          <p:cNvSpPr>
            <a:spLocks noChangeArrowheads="1"/>
          </p:cNvSpPr>
          <p:nvPr/>
        </p:nvSpPr>
        <p:spPr bwMode="auto">
          <a:xfrm>
            <a:off x="3134012" y="401430"/>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网络管理</a:t>
            </a:r>
            <a:endParaRPr lang="zh-CN" altLang="en-US" dirty="0">
              <a:ea typeface="微软雅黑" panose="020B0503020204020204" pitchFamily="34" charset="-122"/>
            </a:endParaRPr>
          </a:p>
        </p:txBody>
      </p:sp>
      <p:sp>
        <p:nvSpPr>
          <p:cNvPr id="18" name="直接连接符 14"/>
          <p:cNvSpPr>
            <a:spLocks noChangeShapeType="1"/>
          </p:cNvSpPr>
          <p:nvPr/>
        </p:nvSpPr>
        <p:spPr bwMode="auto">
          <a:xfrm>
            <a:off x="5746502" y="836260"/>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19" name="TextBox 11"/>
          <p:cNvSpPr>
            <a:spLocks noChangeArrowheads="1"/>
          </p:cNvSpPr>
          <p:nvPr/>
        </p:nvSpPr>
        <p:spPr bwMode="auto">
          <a:xfrm>
            <a:off x="1835696" y="422275"/>
            <a:ext cx="3095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ea typeface="微软雅黑" panose="020B0503020204020204" pitchFamily="34" charset="-122"/>
              <a:sym typeface="Hiragino Sans GB W3" pitchFamily="2" charset="-122"/>
            </a:endParaRPr>
          </a:p>
        </p:txBody>
      </p:sp>
      <p:sp>
        <p:nvSpPr>
          <p:cNvPr id="20" name="TextBox 8"/>
          <p:cNvSpPr>
            <a:spLocks noChangeArrowheads="1"/>
          </p:cNvSpPr>
          <p:nvPr/>
        </p:nvSpPr>
        <p:spPr bwMode="auto">
          <a:xfrm>
            <a:off x="6580733"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密码管理</a:t>
            </a:r>
            <a:endParaRPr lang="zh-CN" altLang="en-US" b="0" dirty="0">
              <a:ea typeface="微软雅黑" panose="020B0503020204020204" pitchFamily="34" charset="-122"/>
            </a:endParaRPr>
          </a:p>
        </p:txBody>
      </p:sp>
      <p:sp>
        <p:nvSpPr>
          <p:cNvPr id="21" name="TextBox 8"/>
          <p:cNvSpPr>
            <a:spLocks noChangeArrowheads="1"/>
          </p:cNvSpPr>
          <p:nvPr/>
        </p:nvSpPr>
        <p:spPr bwMode="auto">
          <a:xfrm>
            <a:off x="5499646"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009900"/>
                </a:solidFill>
                <a:latin typeface="微软雅黑" panose="020B0503020204020204" pitchFamily="34" charset="-122"/>
                <a:ea typeface="微软雅黑" panose="020B0503020204020204" pitchFamily="34" charset="-122"/>
                <a:sym typeface="微软雅黑" panose="020B0503020204020204" pitchFamily="34" charset="-122"/>
              </a:rPr>
              <a:t>涉密设备</a:t>
            </a:r>
            <a:endParaRPr lang="zh-CN" altLang="en-US" sz="1600" dirty="0">
              <a:solidFill>
                <a:srgbClr val="009900"/>
              </a:solidFill>
              <a:latin typeface="微软雅黑" panose="020B0503020204020204" pitchFamily="34" charset="-122"/>
              <a:ea typeface="微软雅黑" panose="020B0503020204020204" pitchFamily="34" charset="-122"/>
            </a:endParaRPr>
          </a:p>
        </p:txBody>
      </p:sp>
      <p:sp>
        <p:nvSpPr>
          <p:cNvPr id="22" name="TextBox 8"/>
          <p:cNvSpPr>
            <a:spLocks noChangeArrowheads="1"/>
          </p:cNvSpPr>
          <p:nvPr/>
        </p:nvSpPr>
        <p:spPr bwMode="auto">
          <a:xfrm>
            <a:off x="7738536"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线路设备</a:t>
            </a:r>
            <a:endParaRPr lang="zh-CN" altLang="en-US" b="0" dirty="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arn(inVertic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arn(inVertical)">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barn(inVertical)">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barn(inVertical)">
                                      <p:cBhvr>
                                        <p:cTn id="22" dur="500"/>
                                        <p:tgtEl>
                                          <p:spTgt spid="2">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Teliss_Tong\Copy\定期备份\工作备份\！PPT图片及版面资源\06-PPT精选插图\04-图标\西装小人.png"/>
          <p:cNvPicPr>
            <a:picLocks noChangeAspect="1" noChangeArrowheads="1"/>
          </p:cNvPicPr>
          <p:nvPr/>
        </p:nvPicPr>
        <p:blipFill>
          <a:blip r:embed="rId1">
            <a:extLst>
              <a:ext uri="{28A0092B-C50C-407E-A947-70E740481C1C}">
                <a14:useLocalDpi xmlns:a14="http://schemas.microsoft.com/office/drawing/2010/main" val="0"/>
              </a:ext>
            </a:extLst>
          </a:blip>
          <a:srcRect t="5034" r="7153" b="2864"/>
          <a:stretch>
            <a:fillRect/>
          </a:stretch>
        </p:blipFill>
        <p:spPr bwMode="auto">
          <a:xfrm>
            <a:off x="31750" y="3759200"/>
            <a:ext cx="2211388" cy="309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日期占位符 2"/>
          <p:cNvSpPr txBox="1">
            <a:spLocks noGrp="1" noChangeArrowheads="1"/>
          </p:cNvSpPr>
          <p:nvPr/>
        </p:nvSpPr>
        <p:spPr bwMode="auto">
          <a:xfrm>
            <a:off x="457200" y="6356350"/>
            <a:ext cx="2133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fld id="{4238B4AA-CDC1-497E-B560-DD057ED7BD5E}" type="datetime1">
              <a:rPr lang="zh-CN" altLang="en-US" sz="1200" b="0">
                <a:solidFill>
                  <a:srgbClr val="898989"/>
                </a:solidFill>
                <a:latin typeface="Hiragino Sans GB W3" pitchFamily="2" charset="-122"/>
                <a:ea typeface="Hiragino Sans GB W3" pitchFamily="2" charset="-122"/>
                <a:sym typeface="Hiragino Sans GB W3" pitchFamily="2" charset="-122"/>
              </a:rPr>
            </a:fld>
            <a:endParaRPr lang="en-US" altLang="zh-CN">
              <a:ea typeface="微软雅黑" panose="020B0503020204020204" pitchFamily="34" charset="-122"/>
              <a:sym typeface="Hiragino Sans GB W3" pitchFamily="2" charset="-122"/>
            </a:endParaRPr>
          </a:p>
        </p:txBody>
      </p:sp>
      <p:sp>
        <p:nvSpPr>
          <p:cNvPr id="7" name="Rectangle 3"/>
          <p:cNvSpPr>
            <a:spLocks noChangeArrowheads="1"/>
          </p:cNvSpPr>
          <p:nvPr/>
        </p:nvSpPr>
        <p:spPr bwMode="auto">
          <a:xfrm>
            <a:off x="1978025" y="2060575"/>
            <a:ext cx="5764213" cy="3097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nSpc>
                <a:spcPct val="150000"/>
              </a:lnSpc>
              <a:spcBef>
                <a:spcPct val="20000"/>
              </a:spcBef>
              <a:buClr>
                <a:schemeClr val="hlink"/>
              </a:buClr>
              <a:buFont typeface="Wingdings" panose="05000000000000000000" pitchFamily="2" charset="2"/>
              <a:buNone/>
            </a:pPr>
            <a:r>
              <a:rPr lang="zh-CN" altLang="en-US" sz="2800" dirty="0">
                <a:solidFill>
                  <a:schemeClr val="tx2"/>
                </a:solidFill>
                <a:latin typeface="Verdana" panose="020B0604030504040204" pitchFamily="34" charset="0"/>
              </a:rPr>
              <a:t>       </a:t>
            </a:r>
            <a:r>
              <a:rPr lang="zh-CN" altLang="en-US" b="0" dirty="0">
                <a:solidFill>
                  <a:schemeClr val="tx1"/>
                </a:solidFill>
                <a:ea typeface="微软雅黑" panose="020B0503020204020204" pitchFamily="34" charset="-122"/>
              </a:rPr>
              <a:t>201</a:t>
            </a:r>
            <a:r>
              <a:rPr lang="en-US" altLang="zh-CN" b="0" dirty="0">
                <a:solidFill>
                  <a:schemeClr val="tx1"/>
                </a:solidFill>
                <a:ea typeface="微软雅黑" panose="020B0503020204020204" pitchFamily="34" charset="-122"/>
              </a:rPr>
              <a:t>3</a:t>
            </a:r>
            <a:r>
              <a:rPr lang="zh-CN" altLang="en-US" b="0" dirty="0">
                <a:solidFill>
                  <a:schemeClr val="tx1"/>
                </a:solidFill>
                <a:ea typeface="微软雅黑" panose="020B0503020204020204" pitchFamily="34" charset="-122"/>
              </a:rPr>
              <a:t>年</a:t>
            </a:r>
            <a:r>
              <a:rPr lang="en-US" altLang="zh-CN" b="0" dirty="0">
                <a:solidFill>
                  <a:schemeClr val="tx1"/>
                </a:solidFill>
                <a:ea typeface="微软雅黑" panose="020B0503020204020204" pitchFamily="34" charset="-122"/>
              </a:rPr>
              <a:t>5</a:t>
            </a:r>
            <a:r>
              <a:rPr lang="zh-CN" altLang="en-US" b="0" dirty="0">
                <a:solidFill>
                  <a:schemeClr val="tx1"/>
                </a:solidFill>
                <a:ea typeface="微软雅黑" panose="020B0503020204020204" pitchFamily="34" charset="-122"/>
              </a:rPr>
              <a:t>月，某技术人员参与客户的一起“网上赌博”案件，在工作中了解到赌博网站的涉案人、案件过程、网站前后台等信息。利用公司的取证软件获取到了赌博网站的源文件，该技术人员私自拷贝了程序到自己的</a:t>
            </a:r>
            <a:r>
              <a:rPr lang="en-US" altLang="zh-CN" b="0" dirty="0">
                <a:solidFill>
                  <a:schemeClr val="tx1"/>
                </a:solidFill>
                <a:ea typeface="微软雅黑" panose="020B0503020204020204" pitchFamily="34" charset="-122"/>
              </a:rPr>
              <a:t>U</a:t>
            </a:r>
            <a:r>
              <a:rPr lang="zh-CN" altLang="en-US" b="0" dirty="0">
                <a:solidFill>
                  <a:schemeClr val="tx1"/>
                </a:solidFill>
                <a:ea typeface="微软雅黑" panose="020B0503020204020204" pitchFamily="34" charset="-122"/>
              </a:rPr>
              <a:t>盘。另外，该技术人员对同事绘声绘色的讲述该案件的情况。</a:t>
            </a:r>
            <a:endParaRPr lang="en-US" altLang="zh-CN" b="0" dirty="0">
              <a:solidFill>
                <a:schemeClr val="tx1"/>
              </a:solidFill>
              <a:ea typeface="微软雅黑" panose="020B0503020204020204" pitchFamily="34" charset="-122"/>
            </a:endParaRPr>
          </a:p>
        </p:txBody>
      </p:sp>
      <p:sp>
        <p:nvSpPr>
          <p:cNvPr id="8" name="对角圆角矩形 9"/>
          <p:cNvSpPr/>
          <p:nvPr/>
        </p:nvSpPr>
        <p:spPr bwMode="auto">
          <a:xfrm>
            <a:off x="682625" y="1628775"/>
            <a:ext cx="1276350" cy="431800"/>
          </a:xfrm>
          <a:custGeom>
            <a:avLst/>
            <a:gdLst>
              <a:gd name="T0" fmla="*/ 71968 w 1276350"/>
              <a:gd name="T1" fmla="*/ 0 h 431800"/>
              <a:gd name="T2" fmla="*/ 1060450 w 1276350"/>
              <a:gd name="T3" fmla="*/ 0 h 431800"/>
              <a:gd name="T4" fmla="*/ 1276350 w 1276350"/>
              <a:gd name="T5" fmla="*/ 215900 h 431800"/>
              <a:gd name="T6" fmla="*/ 1276350 w 1276350"/>
              <a:gd name="T7" fmla="*/ 359832 h 431800"/>
              <a:gd name="T8" fmla="*/ 1204382 w 1276350"/>
              <a:gd name="T9" fmla="*/ 431800 h 431800"/>
              <a:gd name="T10" fmla="*/ 215900 w 1276350"/>
              <a:gd name="T11" fmla="*/ 431800 h 431800"/>
              <a:gd name="T12" fmla="*/ 0 w 1276350"/>
              <a:gd name="T13" fmla="*/ 215900 h 431800"/>
              <a:gd name="T14" fmla="*/ 0 w 1276350"/>
              <a:gd name="T15" fmla="*/ 71968 h 431800"/>
              <a:gd name="T16" fmla="*/ 71968 w 1276350"/>
              <a:gd name="T17" fmla="*/ 0 h 4318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76350"/>
              <a:gd name="T28" fmla="*/ 0 h 431800"/>
              <a:gd name="T29" fmla="*/ 1276350 w 1276350"/>
              <a:gd name="T30" fmla="*/ 431800 h 4318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76350" h="431800">
                <a:moveTo>
                  <a:pt x="71968" y="0"/>
                </a:moveTo>
                <a:lnTo>
                  <a:pt x="1060450" y="0"/>
                </a:lnTo>
                <a:cubicBezTo>
                  <a:pt x="1179688" y="0"/>
                  <a:pt x="1276350" y="96662"/>
                  <a:pt x="1276350" y="215900"/>
                </a:cubicBezTo>
                <a:lnTo>
                  <a:pt x="1276350" y="359832"/>
                </a:lnTo>
                <a:cubicBezTo>
                  <a:pt x="1276350" y="399579"/>
                  <a:pt x="1244129" y="431800"/>
                  <a:pt x="1204382" y="431800"/>
                </a:cubicBezTo>
                <a:lnTo>
                  <a:pt x="215900" y="431800"/>
                </a:lnTo>
                <a:cubicBezTo>
                  <a:pt x="96662" y="431800"/>
                  <a:pt x="0" y="335138"/>
                  <a:pt x="0" y="215900"/>
                </a:cubicBezTo>
                <a:lnTo>
                  <a:pt x="0" y="71968"/>
                </a:lnTo>
                <a:cubicBezTo>
                  <a:pt x="0" y="32221"/>
                  <a:pt x="32221" y="0"/>
                  <a:pt x="71968" y="0"/>
                </a:cubicBezTo>
                <a:close/>
              </a:path>
            </a:pathLst>
          </a:custGeom>
          <a:noFill/>
          <a:ln w="12700" cap="rnd">
            <a:solidFill>
              <a:srgbClr val="F05425"/>
            </a:solidFill>
            <a:prstDash val="sysDash"/>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a:r>
              <a:rPr lang="zh-CN" altLang="en-US" sz="2000" b="0">
                <a:solidFill>
                  <a:srgbClr val="F05425"/>
                </a:solidFill>
                <a:ea typeface="微软雅黑" panose="020B0503020204020204" pitchFamily="34" charset="-122"/>
              </a:rPr>
              <a:t>背景</a:t>
            </a:r>
            <a:endParaRPr lang="zh-CN" altLang="en-US" sz="2000" b="0">
              <a:solidFill>
                <a:srgbClr val="F05425"/>
              </a:solidFill>
              <a:ea typeface="微软雅黑" panose="020B0503020204020204" pitchFamily="34" charset="-122"/>
            </a:endParaRPr>
          </a:p>
        </p:txBody>
      </p:sp>
      <p:cxnSp>
        <p:nvCxnSpPr>
          <p:cNvPr id="9" name="直接连接符 11"/>
          <p:cNvCxnSpPr>
            <a:cxnSpLocks noChangeShapeType="1"/>
          </p:cNvCxnSpPr>
          <p:nvPr/>
        </p:nvCxnSpPr>
        <p:spPr bwMode="auto">
          <a:xfrm>
            <a:off x="1958975" y="1844675"/>
            <a:ext cx="5710238" cy="0"/>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cxnSp>
        <p:nvCxnSpPr>
          <p:cNvPr id="10" name="直接连接符 14"/>
          <p:cNvCxnSpPr>
            <a:cxnSpLocks noChangeShapeType="1"/>
          </p:cNvCxnSpPr>
          <p:nvPr/>
        </p:nvCxnSpPr>
        <p:spPr bwMode="auto">
          <a:xfrm>
            <a:off x="1330325" y="2060575"/>
            <a:ext cx="0" cy="1800225"/>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grpSp>
        <p:nvGrpSpPr>
          <p:cNvPr id="11" name="Group 9"/>
          <p:cNvGrpSpPr/>
          <p:nvPr/>
        </p:nvGrpSpPr>
        <p:grpSpPr bwMode="auto">
          <a:xfrm>
            <a:off x="2663825" y="4687888"/>
            <a:ext cx="5005388" cy="1335087"/>
            <a:chOff x="0" y="0"/>
            <a:chExt cx="5005332" cy="1335323"/>
          </a:xfrm>
        </p:grpSpPr>
        <p:grpSp>
          <p:nvGrpSpPr>
            <p:cNvPr id="12" name="Group 10"/>
            <p:cNvGrpSpPr/>
            <p:nvPr/>
          </p:nvGrpSpPr>
          <p:grpSpPr bwMode="auto">
            <a:xfrm>
              <a:off x="0" y="0"/>
              <a:ext cx="5005332" cy="1335323"/>
              <a:chOff x="0" y="0"/>
              <a:chExt cx="5005332" cy="1335323"/>
            </a:xfrm>
          </p:grpSpPr>
          <p:sp>
            <p:nvSpPr>
              <p:cNvPr id="14" name="Rectangle 3"/>
              <p:cNvSpPr>
                <a:spLocks noChangeArrowheads="1"/>
              </p:cNvSpPr>
              <p:nvPr/>
            </p:nvSpPr>
            <p:spPr bwMode="auto">
              <a:xfrm>
                <a:off x="0" y="0"/>
                <a:ext cx="5005332" cy="1335323"/>
              </a:xfrm>
              <a:prstGeom prst="rect">
                <a:avLst/>
              </a:prstGeom>
              <a:solidFill>
                <a:srgbClr val="A6A6A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6" tIns="45718" rIns="91436" bIns="45718" anchor="ctr"/>
              <a:lstStyle>
                <a:lvl1pPr defTabSz="68453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defTabSz="68453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defTabSz="68453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defTabSz="68453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defTabSz="68453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eaLnBrk="1" hangingPunct="1"/>
                <a:endParaRPr lang="en-US" altLang="zh-CN" b="0">
                  <a:ea typeface="微软雅黑" panose="020B0503020204020204" pitchFamily="34" charset="-122"/>
                </a:endParaRPr>
              </a:p>
              <a:p>
                <a:pPr algn="ctr" eaLnBrk="1" hangingPunct="1"/>
                <a:endParaRPr lang="en-US" altLang="zh-CN" b="0">
                  <a:ea typeface="微软雅黑" panose="020B0503020204020204" pitchFamily="34" charset="-122"/>
                </a:endParaRPr>
              </a:p>
            </p:txBody>
          </p:sp>
          <p:sp>
            <p:nvSpPr>
              <p:cNvPr id="15" name="Freeform 13"/>
              <p:cNvSpPr/>
              <p:nvPr/>
            </p:nvSpPr>
            <p:spPr bwMode="auto">
              <a:xfrm rot="10800000">
                <a:off x="220670" y="504231"/>
                <a:ext cx="606748" cy="660716"/>
              </a:xfrm>
              <a:custGeom>
                <a:avLst/>
                <a:gdLst>
                  <a:gd name="T0" fmla="*/ 59983 w 526"/>
                  <a:gd name="T1" fmla="*/ 602702 h 615"/>
                  <a:gd name="T2" fmla="*/ 27684 w 526"/>
                  <a:gd name="T3" fmla="*/ 572621 h 615"/>
                  <a:gd name="T4" fmla="*/ 59983 w 526"/>
                  <a:gd name="T5" fmla="*/ 543613 h 615"/>
                  <a:gd name="T6" fmla="*/ 46141 w 526"/>
                  <a:gd name="T7" fmla="*/ 500640 h 615"/>
                  <a:gd name="T8" fmla="*/ 28838 w 526"/>
                  <a:gd name="T9" fmla="*/ 460890 h 615"/>
                  <a:gd name="T10" fmla="*/ 190330 w 526"/>
                  <a:gd name="T11" fmla="*/ 443700 h 615"/>
                  <a:gd name="T12" fmla="*/ 35759 w 526"/>
                  <a:gd name="T13" fmla="*/ 396430 h 615"/>
                  <a:gd name="T14" fmla="*/ 35759 w 526"/>
                  <a:gd name="T15" fmla="*/ 353456 h 615"/>
                  <a:gd name="T16" fmla="*/ 190330 w 526"/>
                  <a:gd name="T17" fmla="*/ 304037 h 615"/>
                  <a:gd name="T18" fmla="*/ 28838 w 526"/>
                  <a:gd name="T19" fmla="*/ 286847 h 615"/>
                  <a:gd name="T20" fmla="*/ 46141 w 526"/>
                  <a:gd name="T21" fmla="*/ 247097 h 615"/>
                  <a:gd name="T22" fmla="*/ 59983 w 526"/>
                  <a:gd name="T23" fmla="*/ 206272 h 615"/>
                  <a:gd name="T24" fmla="*/ 27684 w 526"/>
                  <a:gd name="T25" fmla="*/ 176191 h 615"/>
                  <a:gd name="T26" fmla="*/ 59983 w 526"/>
                  <a:gd name="T27" fmla="*/ 148258 h 615"/>
                  <a:gd name="T28" fmla="*/ 46141 w 526"/>
                  <a:gd name="T29" fmla="*/ 105285 h 615"/>
                  <a:gd name="T30" fmla="*/ 28838 w 526"/>
                  <a:gd name="T31" fmla="*/ 65534 h 615"/>
                  <a:gd name="T32" fmla="*/ 248005 w 526"/>
                  <a:gd name="T33" fmla="*/ 48345 h 615"/>
                  <a:gd name="T34" fmla="*/ 279150 w 526"/>
                  <a:gd name="T35" fmla="*/ 78426 h 615"/>
                  <a:gd name="T36" fmla="*/ 248005 w 526"/>
                  <a:gd name="T37" fmla="*/ 106359 h 615"/>
                  <a:gd name="T38" fmla="*/ 260694 w 526"/>
                  <a:gd name="T39" fmla="*/ 149333 h 615"/>
                  <a:gd name="T40" fmla="*/ 276843 w 526"/>
                  <a:gd name="T41" fmla="*/ 189083 h 615"/>
                  <a:gd name="T42" fmla="*/ 190330 w 526"/>
                  <a:gd name="T43" fmla="*/ 206272 h 615"/>
                  <a:gd name="T44" fmla="*/ 271076 w 526"/>
                  <a:gd name="T45" fmla="*/ 253543 h 615"/>
                  <a:gd name="T46" fmla="*/ 271076 w 526"/>
                  <a:gd name="T47" fmla="*/ 296516 h 615"/>
                  <a:gd name="T48" fmla="*/ 190330 w 526"/>
                  <a:gd name="T49" fmla="*/ 345936 h 615"/>
                  <a:gd name="T50" fmla="*/ 276843 w 526"/>
                  <a:gd name="T51" fmla="*/ 363125 h 615"/>
                  <a:gd name="T52" fmla="*/ 260694 w 526"/>
                  <a:gd name="T53" fmla="*/ 402876 h 615"/>
                  <a:gd name="T54" fmla="*/ 248005 w 526"/>
                  <a:gd name="T55" fmla="*/ 443700 h 615"/>
                  <a:gd name="T56" fmla="*/ 279150 w 526"/>
                  <a:gd name="T57" fmla="*/ 473782 h 615"/>
                  <a:gd name="T58" fmla="*/ 248005 w 526"/>
                  <a:gd name="T59" fmla="*/ 502789 h 615"/>
                  <a:gd name="T60" fmla="*/ 260694 w 526"/>
                  <a:gd name="T61" fmla="*/ 545762 h 615"/>
                  <a:gd name="T62" fmla="*/ 276843 w 526"/>
                  <a:gd name="T63" fmla="*/ 584438 h 615"/>
                  <a:gd name="T64" fmla="*/ 190330 w 526"/>
                  <a:gd name="T65" fmla="*/ 602702 h 615"/>
                  <a:gd name="T66" fmla="*/ 581371 w 526"/>
                  <a:gd name="T67" fmla="*/ 397504 h 615"/>
                  <a:gd name="T68" fmla="*/ 562914 w 526"/>
                  <a:gd name="T69" fmla="*/ 620966 h 615"/>
                  <a:gd name="T70" fmla="*/ 319523 w 526"/>
                  <a:gd name="T71" fmla="*/ 614520 h 615"/>
                  <a:gd name="T72" fmla="*/ 312602 w 526"/>
                  <a:gd name="T73" fmla="*/ 385686 h 615"/>
                  <a:gd name="T74" fmla="*/ 462559 w 526"/>
                  <a:gd name="T75" fmla="*/ 366348 h 615"/>
                  <a:gd name="T76" fmla="*/ 336826 w 526"/>
                  <a:gd name="T77" fmla="*/ 296516 h 615"/>
                  <a:gd name="T78" fmla="*/ 336826 w 526"/>
                  <a:gd name="T79" fmla="*/ 253543 h 615"/>
                  <a:gd name="T80" fmla="*/ 462559 w 526"/>
                  <a:gd name="T81" fmla="*/ 206272 h 615"/>
                  <a:gd name="T82" fmla="*/ 329905 w 526"/>
                  <a:gd name="T83" fmla="*/ 189083 h 615"/>
                  <a:gd name="T84" fmla="*/ 347207 w 526"/>
                  <a:gd name="T85" fmla="*/ 149333 h 615"/>
                  <a:gd name="T86" fmla="*/ 358743 w 526"/>
                  <a:gd name="T87" fmla="*/ 106359 h 615"/>
                  <a:gd name="T88" fmla="*/ 328751 w 526"/>
                  <a:gd name="T89" fmla="*/ 78426 h 615"/>
                  <a:gd name="T90" fmla="*/ 358743 w 526"/>
                  <a:gd name="T91" fmla="*/ 48345 h 615"/>
                  <a:gd name="T92" fmla="*/ 577910 w 526"/>
                  <a:gd name="T93" fmla="*/ 65534 h 615"/>
                  <a:gd name="T94" fmla="*/ 561761 w 526"/>
                  <a:gd name="T95" fmla="*/ 105285 h 615"/>
                  <a:gd name="T96" fmla="*/ 547919 w 526"/>
                  <a:gd name="T97" fmla="*/ 148258 h 615"/>
                  <a:gd name="T98" fmla="*/ 580217 w 526"/>
                  <a:gd name="T99" fmla="*/ 176191 h 615"/>
                  <a:gd name="T100" fmla="*/ 547919 w 526"/>
                  <a:gd name="T101" fmla="*/ 206272 h 615"/>
                  <a:gd name="T102" fmla="*/ 561761 w 526"/>
                  <a:gd name="T103" fmla="*/ 247097 h 615"/>
                  <a:gd name="T104" fmla="*/ 577910 w 526"/>
                  <a:gd name="T105" fmla="*/ 286847 h 615"/>
                  <a:gd name="T106" fmla="*/ 462559 w 526"/>
                  <a:gd name="T107" fmla="*/ 304037 h 615"/>
                  <a:gd name="T108" fmla="*/ 573296 w 526"/>
                  <a:gd name="T109" fmla="*/ 376017 h 615"/>
                  <a:gd name="T110" fmla="*/ 606748 w 526"/>
                  <a:gd name="T111" fmla="*/ 397504 h 61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526"/>
                  <a:gd name="T169" fmla="*/ 0 h 615"/>
                  <a:gd name="T170" fmla="*/ 526 w 526"/>
                  <a:gd name="T171" fmla="*/ 615 h 615"/>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526" h="615">
                    <a:moveTo>
                      <a:pt x="0" y="615"/>
                    </a:moveTo>
                    <a:lnTo>
                      <a:pt x="165" y="615"/>
                    </a:lnTo>
                    <a:lnTo>
                      <a:pt x="165" y="561"/>
                    </a:lnTo>
                    <a:lnTo>
                      <a:pt x="52" y="561"/>
                    </a:lnTo>
                    <a:lnTo>
                      <a:pt x="40" y="559"/>
                    </a:lnTo>
                    <a:lnTo>
                      <a:pt x="31" y="553"/>
                    </a:lnTo>
                    <a:lnTo>
                      <a:pt x="25" y="544"/>
                    </a:lnTo>
                    <a:lnTo>
                      <a:pt x="24" y="533"/>
                    </a:lnTo>
                    <a:lnTo>
                      <a:pt x="25" y="522"/>
                    </a:lnTo>
                    <a:lnTo>
                      <a:pt x="31" y="513"/>
                    </a:lnTo>
                    <a:lnTo>
                      <a:pt x="40" y="508"/>
                    </a:lnTo>
                    <a:lnTo>
                      <a:pt x="52" y="506"/>
                    </a:lnTo>
                    <a:lnTo>
                      <a:pt x="165" y="506"/>
                    </a:lnTo>
                    <a:lnTo>
                      <a:pt x="165" y="468"/>
                    </a:lnTo>
                    <a:lnTo>
                      <a:pt x="52" y="468"/>
                    </a:lnTo>
                    <a:lnTo>
                      <a:pt x="40" y="466"/>
                    </a:lnTo>
                    <a:lnTo>
                      <a:pt x="31" y="460"/>
                    </a:lnTo>
                    <a:lnTo>
                      <a:pt x="25" y="452"/>
                    </a:lnTo>
                    <a:lnTo>
                      <a:pt x="24" y="441"/>
                    </a:lnTo>
                    <a:lnTo>
                      <a:pt x="25" y="429"/>
                    </a:lnTo>
                    <a:lnTo>
                      <a:pt x="31" y="421"/>
                    </a:lnTo>
                    <a:lnTo>
                      <a:pt x="40" y="415"/>
                    </a:lnTo>
                    <a:lnTo>
                      <a:pt x="52" y="413"/>
                    </a:lnTo>
                    <a:lnTo>
                      <a:pt x="165" y="413"/>
                    </a:lnTo>
                    <a:lnTo>
                      <a:pt x="165" y="376"/>
                    </a:lnTo>
                    <a:lnTo>
                      <a:pt x="52" y="376"/>
                    </a:lnTo>
                    <a:lnTo>
                      <a:pt x="40" y="375"/>
                    </a:lnTo>
                    <a:lnTo>
                      <a:pt x="31" y="369"/>
                    </a:lnTo>
                    <a:lnTo>
                      <a:pt x="25" y="360"/>
                    </a:lnTo>
                    <a:lnTo>
                      <a:pt x="24" y="348"/>
                    </a:lnTo>
                    <a:lnTo>
                      <a:pt x="25" y="338"/>
                    </a:lnTo>
                    <a:lnTo>
                      <a:pt x="31" y="329"/>
                    </a:lnTo>
                    <a:lnTo>
                      <a:pt x="40" y="323"/>
                    </a:lnTo>
                    <a:lnTo>
                      <a:pt x="52" y="322"/>
                    </a:lnTo>
                    <a:lnTo>
                      <a:pt x="165" y="322"/>
                    </a:lnTo>
                    <a:lnTo>
                      <a:pt x="165" y="283"/>
                    </a:lnTo>
                    <a:lnTo>
                      <a:pt x="52" y="283"/>
                    </a:lnTo>
                    <a:lnTo>
                      <a:pt x="40" y="282"/>
                    </a:lnTo>
                    <a:lnTo>
                      <a:pt x="31" y="276"/>
                    </a:lnTo>
                    <a:lnTo>
                      <a:pt x="25" y="267"/>
                    </a:lnTo>
                    <a:lnTo>
                      <a:pt x="24" y="257"/>
                    </a:lnTo>
                    <a:lnTo>
                      <a:pt x="25" y="245"/>
                    </a:lnTo>
                    <a:lnTo>
                      <a:pt x="31" y="236"/>
                    </a:lnTo>
                    <a:lnTo>
                      <a:pt x="40" y="230"/>
                    </a:lnTo>
                    <a:lnTo>
                      <a:pt x="52" y="229"/>
                    </a:lnTo>
                    <a:lnTo>
                      <a:pt x="165" y="229"/>
                    </a:lnTo>
                    <a:lnTo>
                      <a:pt x="165" y="192"/>
                    </a:lnTo>
                    <a:lnTo>
                      <a:pt x="52" y="192"/>
                    </a:lnTo>
                    <a:lnTo>
                      <a:pt x="40" y="191"/>
                    </a:lnTo>
                    <a:lnTo>
                      <a:pt x="31" y="185"/>
                    </a:lnTo>
                    <a:lnTo>
                      <a:pt x="25" y="176"/>
                    </a:lnTo>
                    <a:lnTo>
                      <a:pt x="24" y="164"/>
                    </a:lnTo>
                    <a:lnTo>
                      <a:pt x="25" y="154"/>
                    </a:lnTo>
                    <a:lnTo>
                      <a:pt x="31" y="145"/>
                    </a:lnTo>
                    <a:lnTo>
                      <a:pt x="40" y="139"/>
                    </a:lnTo>
                    <a:lnTo>
                      <a:pt x="52" y="138"/>
                    </a:lnTo>
                    <a:lnTo>
                      <a:pt x="165" y="138"/>
                    </a:lnTo>
                    <a:lnTo>
                      <a:pt x="165" y="99"/>
                    </a:lnTo>
                    <a:lnTo>
                      <a:pt x="52" y="99"/>
                    </a:lnTo>
                    <a:lnTo>
                      <a:pt x="40" y="98"/>
                    </a:lnTo>
                    <a:lnTo>
                      <a:pt x="31" y="92"/>
                    </a:lnTo>
                    <a:lnTo>
                      <a:pt x="25" y="83"/>
                    </a:lnTo>
                    <a:lnTo>
                      <a:pt x="24" y="73"/>
                    </a:lnTo>
                    <a:lnTo>
                      <a:pt x="25" y="61"/>
                    </a:lnTo>
                    <a:lnTo>
                      <a:pt x="31" y="52"/>
                    </a:lnTo>
                    <a:lnTo>
                      <a:pt x="40" y="46"/>
                    </a:lnTo>
                    <a:lnTo>
                      <a:pt x="52" y="45"/>
                    </a:lnTo>
                    <a:lnTo>
                      <a:pt x="215" y="45"/>
                    </a:lnTo>
                    <a:lnTo>
                      <a:pt x="226" y="46"/>
                    </a:lnTo>
                    <a:lnTo>
                      <a:pt x="235" y="52"/>
                    </a:lnTo>
                    <a:lnTo>
                      <a:pt x="240" y="61"/>
                    </a:lnTo>
                    <a:lnTo>
                      <a:pt x="242" y="73"/>
                    </a:lnTo>
                    <a:lnTo>
                      <a:pt x="240" y="83"/>
                    </a:lnTo>
                    <a:lnTo>
                      <a:pt x="235" y="92"/>
                    </a:lnTo>
                    <a:lnTo>
                      <a:pt x="226" y="98"/>
                    </a:lnTo>
                    <a:lnTo>
                      <a:pt x="215" y="99"/>
                    </a:lnTo>
                    <a:lnTo>
                      <a:pt x="165" y="99"/>
                    </a:lnTo>
                    <a:lnTo>
                      <a:pt x="165" y="138"/>
                    </a:lnTo>
                    <a:lnTo>
                      <a:pt x="215" y="138"/>
                    </a:lnTo>
                    <a:lnTo>
                      <a:pt x="226" y="139"/>
                    </a:lnTo>
                    <a:lnTo>
                      <a:pt x="235" y="145"/>
                    </a:lnTo>
                    <a:lnTo>
                      <a:pt x="240" y="154"/>
                    </a:lnTo>
                    <a:lnTo>
                      <a:pt x="242" y="164"/>
                    </a:lnTo>
                    <a:lnTo>
                      <a:pt x="240" y="176"/>
                    </a:lnTo>
                    <a:lnTo>
                      <a:pt x="235" y="185"/>
                    </a:lnTo>
                    <a:lnTo>
                      <a:pt x="226" y="191"/>
                    </a:lnTo>
                    <a:lnTo>
                      <a:pt x="215" y="192"/>
                    </a:lnTo>
                    <a:lnTo>
                      <a:pt x="165" y="192"/>
                    </a:lnTo>
                    <a:lnTo>
                      <a:pt x="165" y="229"/>
                    </a:lnTo>
                    <a:lnTo>
                      <a:pt x="215" y="229"/>
                    </a:lnTo>
                    <a:lnTo>
                      <a:pt x="226" y="230"/>
                    </a:lnTo>
                    <a:lnTo>
                      <a:pt x="235" y="236"/>
                    </a:lnTo>
                    <a:lnTo>
                      <a:pt x="240" y="245"/>
                    </a:lnTo>
                    <a:lnTo>
                      <a:pt x="242" y="257"/>
                    </a:lnTo>
                    <a:lnTo>
                      <a:pt x="240" y="267"/>
                    </a:lnTo>
                    <a:lnTo>
                      <a:pt x="235" y="276"/>
                    </a:lnTo>
                    <a:lnTo>
                      <a:pt x="226" y="282"/>
                    </a:lnTo>
                    <a:lnTo>
                      <a:pt x="215" y="283"/>
                    </a:lnTo>
                    <a:lnTo>
                      <a:pt x="165" y="283"/>
                    </a:lnTo>
                    <a:lnTo>
                      <a:pt x="165" y="322"/>
                    </a:lnTo>
                    <a:lnTo>
                      <a:pt x="215" y="322"/>
                    </a:lnTo>
                    <a:lnTo>
                      <a:pt x="226" y="323"/>
                    </a:lnTo>
                    <a:lnTo>
                      <a:pt x="235" y="329"/>
                    </a:lnTo>
                    <a:lnTo>
                      <a:pt x="240" y="338"/>
                    </a:lnTo>
                    <a:lnTo>
                      <a:pt x="242" y="348"/>
                    </a:lnTo>
                    <a:lnTo>
                      <a:pt x="240" y="360"/>
                    </a:lnTo>
                    <a:lnTo>
                      <a:pt x="235" y="369"/>
                    </a:lnTo>
                    <a:lnTo>
                      <a:pt x="226" y="375"/>
                    </a:lnTo>
                    <a:lnTo>
                      <a:pt x="215" y="376"/>
                    </a:lnTo>
                    <a:lnTo>
                      <a:pt x="165" y="376"/>
                    </a:lnTo>
                    <a:lnTo>
                      <a:pt x="165" y="413"/>
                    </a:lnTo>
                    <a:lnTo>
                      <a:pt x="215" y="413"/>
                    </a:lnTo>
                    <a:lnTo>
                      <a:pt x="226" y="415"/>
                    </a:lnTo>
                    <a:lnTo>
                      <a:pt x="235" y="421"/>
                    </a:lnTo>
                    <a:lnTo>
                      <a:pt x="240" y="429"/>
                    </a:lnTo>
                    <a:lnTo>
                      <a:pt x="242" y="441"/>
                    </a:lnTo>
                    <a:lnTo>
                      <a:pt x="240" y="452"/>
                    </a:lnTo>
                    <a:lnTo>
                      <a:pt x="235" y="460"/>
                    </a:lnTo>
                    <a:lnTo>
                      <a:pt x="226" y="466"/>
                    </a:lnTo>
                    <a:lnTo>
                      <a:pt x="215" y="468"/>
                    </a:lnTo>
                    <a:lnTo>
                      <a:pt x="165" y="468"/>
                    </a:lnTo>
                    <a:lnTo>
                      <a:pt x="165" y="506"/>
                    </a:lnTo>
                    <a:lnTo>
                      <a:pt x="215" y="506"/>
                    </a:lnTo>
                    <a:lnTo>
                      <a:pt x="226" y="508"/>
                    </a:lnTo>
                    <a:lnTo>
                      <a:pt x="235" y="513"/>
                    </a:lnTo>
                    <a:lnTo>
                      <a:pt x="240" y="522"/>
                    </a:lnTo>
                    <a:lnTo>
                      <a:pt x="242" y="533"/>
                    </a:lnTo>
                    <a:lnTo>
                      <a:pt x="240" y="544"/>
                    </a:lnTo>
                    <a:lnTo>
                      <a:pt x="235" y="553"/>
                    </a:lnTo>
                    <a:lnTo>
                      <a:pt x="226" y="559"/>
                    </a:lnTo>
                    <a:lnTo>
                      <a:pt x="215" y="561"/>
                    </a:lnTo>
                    <a:lnTo>
                      <a:pt x="165" y="561"/>
                    </a:lnTo>
                    <a:lnTo>
                      <a:pt x="165" y="615"/>
                    </a:lnTo>
                    <a:lnTo>
                      <a:pt x="526" y="615"/>
                    </a:lnTo>
                    <a:lnTo>
                      <a:pt x="526" y="370"/>
                    </a:lnTo>
                    <a:lnTo>
                      <a:pt x="504" y="370"/>
                    </a:lnTo>
                    <a:lnTo>
                      <a:pt x="504" y="553"/>
                    </a:lnTo>
                    <a:lnTo>
                      <a:pt x="503" y="564"/>
                    </a:lnTo>
                    <a:lnTo>
                      <a:pt x="497" y="572"/>
                    </a:lnTo>
                    <a:lnTo>
                      <a:pt x="488" y="578"/>
                    </a:lnTo>
                    <a:lnTo>
                      <a:pt x="476" y="581"/>
                    </a:lnTo>
                    <a:lnTo>
                      <a:pt x="296" y="581"/>
                    </a:lnTo>
                    <a:lnTo>
                      <a:pt x="286" y="578"/>
                    </a:lnTo>
                    <a:lnTo>
                      <a:pt x="277" y="572"/>
                    </a:lnTo>
                    <a:lnTo>
                      <a:pt x="271" y="564"/>
                    </a:lnTo>
                    <a:lnTo>
                      <a:pt x="270" y="553"/>
                    </a:lnTo>
                    <a:lnTo>
                      <a:pt x="270" y="369"/>
                    </a:lnTo>
                    <a:lnTo>
                      <a:pt x="271" y="359"/>
                    </a:lnTo>
                    <a:lnTo>
                      <a:pt x="277" y="350"/>
                    </a:lnTo>
                    <a:lnTo>
                      <a:pt x="286" y="344"/>
                    </a:lnTo>
                    <a:lnTo>
                      <a:pt x="296" y="341"/>
                    </a:lnTo>
                    <a:lnTo>
                      <a:pt x="401" y="341"/>
                    </a:lnTo>
                    <a:lnTo>
                      <a:pt x="401" y="283"/>
                    </a:lnTo>
                    <a:lnTo>
                      <a:pt x="311" y="283"/>
                    </a:lnTo>
                    <a:lnTo>
                      <a:pt x="301" y="282"/>
                    </a:lnTo>
                    <a:lnTo>
                      <a:pt x="292" y="276"/>
                    </a:lnTo>
                    <a:lnTo>
                      <a:pt x="286" y="267"/>
                    </a:lnTo>
                    <a:lnTo>
                      <a:pt x="285" y="257"/>
                    </a:lnTo>
                    <a:lnTo>
                      <a:pt x="286" y="245"/>
                    </a:lnTo>
                    <a:lnTo>
                      <a:pt x="292" y="236"/>
                    </a:lnTo>
                    <a:lnTo>
                      <a:pt x="301" y="230"/>
                    </a:lnTo>
                    <a:lnTo>
                      <a:pt x="311" y="229"/>
                    </a:lnTo>
                    <a:lnTo>
                      <a:pt x="401" y="229"/>
                    </a:lnTo>
                    <a:lnTo>
                      <a:pt x="401" y="192"/>
                    </a:lnTo>
                    <a:lnTo>
                      <a:pt x="311" y="192"/>
                    </a:lnTo>
                    <a:lnTo>
                      <a:pt x="301" y="191"/>
                    </a:lnTo>
                    <a:lnTo>
                      <a:pt x="292" y="185"/>
                    </a:lnTo>
                    <a:lnTo>
                      <a:pt x="286" y="176"/>
                    </a:lnTo>
                    <a:lnTo>
                      <a:pt x="285" y="164"/>
                    </a:lnTo>
                    <a:lnTo>
                      <a:pt x="286" y="154"/>
                    </a:lnTo>
                    <a:lnTo>
                      <a:pt x="292" y="145"/>
                    </a:lnTo>
                    <a:lnTo>
                      <a:pt x="301" y="139"/>
                    </a:lnTo>
                    <a:lnTo>
                      <a:pt x="311" y="138"/>
                    </a:lnTo>
                    <a:lnTo>
                      <a:pt x="401" y="138"/>
                    </a:lnTo>
                    <a:lnTo>
                      <a:pt x="401" y="99"/>
                    </a:lnTo>
                    <a:lnTo>
                      <a:pt x="311" y="99"/>
                    </a:lnTo>
                    <a:lnTo>
                      <a:pt x="301" y="98"/>
                    </a:lnTo>
                    <a:lnTo>
                      <a:pt x="292" y="92"/>
                    </a:lnTo>
                    <a:lnTo>
                      <a:pt x="286" y="83"/>
                    </a:lnTo>
                    <a:lnTo>
                      <a:pt x="285" y="73"/>
                    </a:lnTo>
                    <a:lnTo>
                      <a:pt x="286" y="61"/>
                    </a:lnTo>
                    <a:lnTo>
                      <a:pt x="292" y="52"/>
                    </a:lnTo>
                    <a:lnTo>
                      <a:pt x="301" y="46"/>
                    </a:lnTo>
                    <a:lnTo>
                      <a:pt x="311" y="45"/>
                    </a:lnTo>
                    <a:lnTo>
                      <a:pt x="475" y="45"/>
                    </a:lnTo>
                    <a:lnTo>
                      <a:pt x="487" y="46"/>
                    </a:lnTo>
                    <a:lnTo>
                      <a:pt x="495" y="52"/>
                    </a:lnTo>
                    <a:lnTo>
                      <a:pt x="501" y="61"/>
                    </a:lnTo>
                    <a:lnTo>
                      <a:pt x="503" y="73"/>
                    </a:lnTo>
                    <a:lnTo>
                      <a:pt x="501" y="83"/>
                    </a:lnTo>
                    <a:lnTo>
                      <a:pt x="495" y="92"/>
                    </a:lnTo>
                    <a:lnTo>
                      <a:pt x="487" y="98"/>
                    </a:lnTo>
                    <a:lnTo>
                      <a:pt x="475" y="99"/>
                    </a:lnTo>
                    <a:lnTo>
                      <a:pt x="401" y="99"/>
                    </a:lnTo>
                    <a:lnTo>
                      <a:pt x="401" y="138"/>
                    </a:lnTo>
                    <a:lnTo>
                      <a:pt x="475" y="138"/>
                    </a:lnTo>
                    <a:lnTo>
                      <a:pt x="487" y="139"/>
                    </a:lnTo>
                    <a:lnTo>
                      <a:pt x="495" y="145"/>
                    </a:lnTo>
                    <a:lnTo>
                      <a:pt x="501" y="154"/>
                    </a:lnTo>
                    <a:lnTo>
                      <a:pt x="503" y="164"/>
                    </a:lnTo>
                    <a:lnTo>
                      <a:pt x="501" y="176"/>
                    </a:lnTo>
                    <a:lnTo>
                      <a:pt x="495" y="185"/>
                    </a:lnTo>
                    <a:lnTo>
                      <a:pt x="487" y="191"/>
                    </a:lnTo>
                    <a:lnTo>
                      <a:pt x="475" y="192"/>
                    </a:lnTo>
                    <a:lnTo>
                      <a:pt x="401" y="192"/>
                    </a:lnTo>
                    <a:lnTo>
                      <a:pt x="401" y="229"/>
                    </a:lnTo>
                    <a:lnTo>
                      <a:pt x="475" y="229"/>
                    </a:lnTo>
                    <a:lnTo>
                      <a:pt x="487" y="230"/>
                    </a:lnTo>
                    <a:lnTo>
                      <a:pt x="495" y="236"/>
                    </a:lnTo>
                    <a:lnTo>
                      <a:pt x="501" y="245"/>
                    </a:lnTo>
                    <a:lnTo>
                      <a:pt x="503" y="257"/>
                    </a:lnTo>
                    <a:lnTo>
                      <a:pt x="501" y="267"/>
                    </a:lnTo>
                    <a:lnTo>
                      <a:pt x="495" y="276"/>
                    </a:lnTo>
                    <a:lnTo>
                      <a:pt x="487" y="282"/>
                    </a:lnTo>
                    <a:lnTo>
                      <a:pt x="475" y="283"/>
                    </a:lnTo>
                    <a:lnTo>
                      <a:pt x="401" y="283"/>
                    </a:lnTo>
                    <a:lnTo>
                      <a:pt x="401" y="341"/>
                    </a:lnTo>
                    <a:lnTo>
                      <a:pt x="476" y="341"/>
                    </a:lnTo>
                    <a:lnTo>
                      <a:pt x="488" y="344"/>
                    </a:lnTo>
                    <a:lnTo>
                      <a:pt x="497" y="350"/>
                    </a:lnTo>
                    <a:lnTo>
                      <a:pt x="503" y="359"/>
                    </a:lnTo>
                    <a:lnTo>
                      <a:pt x="504" y="369"/>
                    </a:lnTo>
                    <a:lnTo>
                      <a:pt x="504" y="370"/>
                    </a:lnTo>
                    <a:lnTo>
                      <a:pt x="526" y="370"/>
                    </a:lnTo>
                    <a:lnTo>
                      <a:pt x="526" y="0"/>
                    </a:lnTo>
                    <a:lnTo>
                      <a:pt x="0" y="0"/>
                    </a:lnTo>
                    <a:lnTo>
                      <a:pt x="0" y="615"/>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p>
            </p:txBody>
          </p:sp>
          <p:sp>
            <p:nvSpPr>
              <p:cNvPr id="16" name="TextBox 3"/>
              <p:cNvSpPr txBox="1">
                <a:spLocks noChangeArrowheads="1"/>
              </p:cNvSpPr>
              <p:nvPr/>
            </p:nvSpPr>
            <p:spPr bwMode="auto">
              <a:xfrm>
                <a:off x="971484" y="504231"/>
                <a:ext cx="2847222" cy="609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lnSpc>
                    <a:spcPct val="120000"/>
                  </a:lnSpc>
                </a:pPr>
                <a:r>
                  <a:rPr lang="en-US" altLang="zh-CN" sz="1400" b="0">
                    <a:solidFill>
                      <a:schemeClr val="tx1"/>
                    </a:solidFill>
                    <a:ea typeface="微软雅黑" panose="020B0503020204020204" pitchFamily="34" charset="-122"/>
                  </a:rPr>
                  <a:t>1.</a:t>
                </a:r>
                <a:r>
                  <a:rPr lang="zh-CN" altLang="en-US" sz="1400" b="0">
                    <a:solidFill>
                      <a:schemeClr val="tx1"/>
                    </a:solidFill>
                    <a:ea typeface="微软雅黑" panose="020B0503020204020204" pitchFamily="34" charset="-122"/>
                  </a:rPr>
                  <a:t>严禁将涉密事件随意公开交流；</a:t>
                </a:r>
                <a:endParaRPr lang="en-US" altLang="zh-CN" sz="1400" b="0">
                  <a:solidFill>
                    <a:schemeClr val="tx1"/>
                  </a:solidFill>
                  <a:ea typeface="微软雅黑" panose="020B0503020204020204" pitchFamily="34" charset="-122"/>
                </a:endParaRPr>
              </a:p>
              <a:p>
                <a:pPr eaLnBrk="1" hangingPunct="1">
                  <a:lnSpc>
                    <a:spcPct val="120000"/>
                  </a:lnSpc>
                </a:pPr>
                <a:r>
                  <a:rPr lang="en-US" altLang="zh-CN" sz="1400" b="0">
                    <a:solidFill>
                      <a:schemeClr val="tx1"/>
                    </a:solidFill>
                    <a:ea typeface="微软雅黑" panose="020B0503020204020204" pitchFamily="34" charset="-122"/>
                  </a:rPr>
                  <a:t>2.</a:t>
                </a:r>
                <a:r>
                  <a:rPr lang="zh-CN" altLang="en-US" sz="1400" b="0">
                    <a:solidFill>
                      <a:schemeClr val="tx1"/>
                    </a:solidFill>
                    <a:ea typeface="微软雅黑" panose="020B0503020204020204" pitchFamily="34" charset="-122"/>
                  </a:rPr>
                  <a:t>涉密数据严禁拷贝。</a:t>
                </a:r>
                <a:endParaRPr lang="en-US" altLang="zh-CN" sz="1400" b="0">
                  <a:solidFill>
                    <a:schemeClr val="tx1"/>
                  </a:solidFill>
                  <a:ea typeface="微软雅黑" panose="020B0503020204020204" pitchFamily="34" charset="-122"/>
                </a:endParaRPr>
              </a:p>
            </p:txBody>
          </p:sp>
        </p:grpSp>
        <p:sp>
          <p:nvSpPr>
            <p:cNvPr id="13" name="TextBox 6"/>
            <p:cNvSpPr txBox="1">
              <a:spLocks noChangeArrowheads="1"/>
            </p:cNvSpPr>
            <p:nvPr/>
          </p:nvSpPr>
          <p:spPr bwMode="auto">
            <a:xfrm>
              <a:off x="971484" y="93644"/>
              <a:ext cx="1210575" cy="338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a:ea typeface="微软雅黑" panose="020B0503020204020204" pitchFamily="34" charset="-122"/>
                </a:rPr>
                <a:t>注意事项：</a:t>
              </a:r>
              <a:endParaRPr lang="zh-CN" altLang="en-US">
                <a:ea typeface="微软雅黑" panose="020B0503020204020204" pitchFamily="34" charset="-122"/>
              </a:endParaRPr>
            </a:p>
          </p:txBody>
        </p:sp>
      </p:grpSp>
      <p:grpSp>
        <p:nvGrpSpPr>
          <p:cNvPr id="17" name="Group 15"/>
          <p:cNvGrpSpPr/>
          <p:nvPr/>
        </p:nvGrpSpPr>
        <p:grpSpPr bwMode="auto">
          <a:xfrm>
            <a:off x="7381875" y="403225"/>
            <a:ext cx="1833563" cy="1476375"/>
            <a:chOff x="0" y="0"/>
            <a:chExt cx="1833453" cy="1475859"/>
          </a:xfrm>
        </p:grpSpPr>
        <p:grpSp>
          <p:nvGrpSpPr>
            <p:cNvPr id="18" name="Group 16"/>
            <p:cNvGrpSpPr/>
            <p:nvPr/>
          </p:nvGrpSpPr>
          <p:grpSpPr bwMode="auto">
            <a:xfrm>
              <a:off x="0" y="0"/>
              <a:ext cx="1728792" cy="1281695"/>
              <a:chOff x="0" y="0"/>
              <a:chExt cx="1728792" cy="1281695"/>
            </a:xfrm>
          </p:grpSpPr>
          <p:sp>
            <p:nvSpPr>
              <p:cNvPr id="20" name="圆角矩形标注 19"/>
              <p:cNvSpPr>
                <a:spLocks noChangeArrowheads="1"/>
              </p:cNvSpPr>
              <p:nvPr/>
            </p:nvSpPr>
            <p:spPr bwMode="auto">
              <a:xfrm>
                <a:off x="272668" y="422861"/>
                <a:ext cx="1456124" cy="858834"/>
              </a:xfrm>
              <a:prstGeom prst="wedgeRoundRectCallout">
                <a:avLst>
                  <a:gd name="adj1" fmla="val -20833"/>
                  <a:gd name="adj2" fmla="val 62500"/>
                  <a:gd name="adj3" fmla="val 16667"/>
                </a:avLst>
              </a:prstGeom>
              <a:noFill/>
              <a:ln w="19050">
                <a:solidFill>
                  <a:srgbClr val="0070C0"/>
                </a:solidFill>
                <a:miter lim="800000"/>
              </a:ln>
              <a:extLst>
                <a:ext uri="{909E8E84-426E-40DD-AFC4-6F175D3DCCD1}">
                  <a14:hiddenFill xmlns:a14="http://schemas.microsoft.com/office/drawing/2010/main">
                    <a:solidFill>
                      <a:srgbClr val="FFFFFF"/>
                    </a:solidFill>
                  </a14:hiddenFill>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a:p>
            </p:txBody>
          </p:sp>
          <p:sp>
            <p:nvSpPr>
              <p:cNvPr id="21" name="Icon-Discussion"/>
              <p:cNvSpPr>
                <a:spLocks noEditPoints="1"/>
              </p:cNvSpPr>
              <p:nvPr/>
            </p:nvSpPr>
            <p:spPr bwMode="auto">
              <a:xfrm>
                <a:off x="0" y="0"/>
                <a:ext cx="1180553" cy="780998"/>
              </a:xfrm>
              <a:custGeom>
                <a:avLst/>
                <a:gdLst>
                  <a:gd name="T0" fmla="*/ 749406 w 4455"/>
                  <a:gd name="T1" fmla="*/ 267839 h 2948"/>
                  <a:gd name="T2" fmla="*/ 374703 w 4455"/>
                  <a:gd name="T3" fmla="*/ 0 h 2948"/>
                  <a:gd name="T4" fmla="*/ 0 w 4455"/>
                  <a:gd name="T5" fmla="*/ 267839 h 2948"/>
                  <a:gd name="T6" fmla="*/ 312429 w 4455"/>
                  <a:gd name="T7" fmla="*/ 531969 h 2948"/>
                  <a:gd name="T8" fmla="*/ 258105 w 4455"/>
                  <a:gd name="T9" fmla="*/ 687480 h 2948"/>
                  <a:gd name="T10" fmla="*/ 431942 w 4455"/>
                  <a:gd name="T11" fmla="*/ 532499 h 2948"/>
                  <a:gd name="T12" fmla="*/ 749406 w 4455"/>
                  <a:gd name="T13" fmla="*/ 267839 h 2948"/>
                  <a:gd name="T14" fmla="*/ 191591 w 4455"/>
                  <a:gd name="T15" fmla="*/ 319499 h 2948"/>
                  <a:gd name="T16" fmla="*/ 140182 w 4455"/>
                  <a:gd name="T17" fmla="*/ 268104 h 2948"/>
                  <a:gd name="T18" fmla="*/ 191591 w 4455"/>
                  <a:gd name="T19" fmla="*/ 216708 h 2948"/>
                  <a:gd name="T20" fmla="*/ 243000 w 4455"/>
                  <a:gd name="T21" fmla="*/ 268104 h 2948"/>
                  <a:gd name="T22" fmla="*/ 191591 w 4455"/>
                  <a:gd name="T23" fmla="*/ 319499 h 2948"/>
                  <a:gd name="T24" fmla="*/ 376028 w 4455"/>
                  <a:gd name="T25" fmla="*/ 319499 h 2948"/>
                  <a:gd name="T26" fmla="*/ 324619 w 4455"/>
                  <a:gd name="T27" fmla="*/ 268104 h 2948"/>
                  <a:gd name="T28" fmla="*/ 376028 w 4455"/>
                  <a:gd name="T29" fmla="*/ 216708 h 2948"/>
                  <a:gd name="T30" fmla="*/ 427437 w 4455"/>
                  <a:gd name="T31" fmla="*/ 268104 h 2948"/>
                  <a:gd name="T32" fmla="*/ 376028 w 4455"/>
                  <a:gd name="T33" fmla="*/ 319499 h 2948"/>
                  <a:gd name="T34" fmla="*/ 560465 w 4455"/>
                  <a:gd name="T35" fmla="*/ 319499 h 2948"/>
                  <a:gd name="T36" fmla="*/ 509055 w 4455"/>
                  <a:gd name="T37" fmla="*/ 268104 h 2948"/>
                  <a:gd name="T38" fmla="*/ 560465 w 4455"/>
                  <a:gd name="T39" fmla="*/ 216708 h 2948"/>
                  <a:gd name="T40" fmla="*/ 611874 w 4455"/>
                  <a:gd name="T41" fmla="*/ 268104 h 2948"/>
                  <a:gd name="T42" fmla="*/ 560465 w 4455"/>
                  <a:gd name="T43" fmla="*/ 319499 h 2948"/>
                  <a:gd name="T44" fmla="*/ 901513 w 4455"/>
                  <a:gd name="T45" fmla="*/ 625222 h 2948"/>
                  <a:gd name="T46" fmla="*/ 956102 w 4455"/>
                  <a:gd name="T47" fmla="*/ 780998 h 2948"/>
                  <a:gd name="T48" fmla="*/ 782000 w 4455"/>
                  <a:gd name="T49" fmla="*/ 625752 h 2948"/>
                  <a:gd name="T50" fmla="*/ 598889 w 4455"/>
                  <a:gd name="T51" fmla="*/ 556872 h 2948"/>
                  <a:gd name="T52" fmla="*/ 834469 w 4455"/>
                  <a:gd name="T53" fmla="*/ 270753 h 2948"/>
                  <a:gd name="T54" fmla="*/ 799225 w 4455"/>
                  <a:gd name="T55" fmla="*/ 144914 h 2948"/>
                  <a:gd name="T56" fmla="*/ 839504 w 4455"/>
                  <a:gd name="T57" fmla="*/ 141735 h 2948"/>
                  <a:gd name="T58" fmla="*/ 1180553 w 4455"/>
                  <a:gd name="T59" fmla="*/ 385730 h 2948"/>
                  <a:gd name="T60" fmla="*/ 901513 w 4455"/>
                  <a:gd name="T61" fmla="*/ 625222 h 294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4455"/>
                  <a:gd name="T94" fmla="*/ 0 h 2948"/>
                  <a:gd name="T95" fmla="*/ 4455 w 4455"/>
                  <a:gd name="T96" fmla="*/ 2948 h 2948"/>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4455" h="2948">
                    <a:moveTo>
                      <a:pt x="2828" y="1011"/>
                    </a:moveTo>
                    <a:cubicBezTo>
                      <a:pt x="2828" y="453"/>
                      <a:pt x="2194" y="0"/>
                      <a:pt x="1414" y="0"/>
                    </a:cubicBezTo>
                    <a:cubicBezTo>
                      <a:pt x="633" y="0"/>
                      <a:pt x="0" y="453"/>
                      <a:pt x="0" y="1011"/>
                    </a:cubicBezTo>
                    <a:cubicBezTo>
                      <a:pt x="0" y="1513"/>
                      <a:pt x="510" y="1928"/>
                      <a:pt x="1179" y="2008"/>
                    </a:cubicBezTo>
                    <a:cubicBezTo>
                      <a:pt x="1173" y="2254"/>
                      <a:pt x="1094" y="2469"/>
                      <a:pt x="974" y="2595"/>
                    </a:cubicBezTo>
                    <a:cubicBezTo>
                      <a:pt x="1304" y="2538"/>
                      <a:pt x="1563" y="2305"/>
                      <a:pt x="1630" y="2010"/>
                    </a:cubicBezTo>
                    <a:cubicBezTo>
                      <a:pt x="2307" y="1935"/>
                      <a:pt x="2828" y="1517"/>
                      <a:pt x="2828" y="1011"/>
                    </a:cubicBezTo>
                    <a:close/>
                    <a:moveTo>
                      <a:pt x="723" y="1206"/>
                    </a:moveTo>
                    <a:cubicBezTo>
                      <a:pt x="616" y="1206"/>
                      <a:pt x="529" y="1119"/>
                      <a:pt x="529" y="1012"/>
                    </a:cubicBezTo>
                    <a:cubicBezTo>
                      <a:pt x="529" y="905"/>
                      <a:pt x="616" y="818"/>
                      <a:pt x="723" y="818"/>
                    </a:cubicBezTo>
                    <a:cubicBezTo>
                      <a:pt x="830" y="818"/>
                      <a:pt x="917" y="905"/>
                      <a:pt x="917" y="1012"/>
                    </a:cubicBezTo>
                    <a:cubicBezTo>
                      <a:pt x="917" y="1119"/>
                      <a:pt x="830" y="1206"/>
                      <a:pt x="723" y="1206"/>
                    </a:cubicBezTo>
                    <a:close/>
                    <a:moveTo>
                      <a:pt x="1419" y="1206"/>
                    </a:moveTo>
                    <a:cubicBezTo>
                      <a:pt x="1312" y="1206"/>
                      <a:pt x="1225" y="1119"/>
                      <a:pt x="1225" y="1012"/>
                    </a:cubicBezTo>
                    <a:cubicBezTo>
                      <a:pt x="1225" y="905"/>
                      <a:pt x="1312" y="818"/>
                      <a:pt x="1419" y="818"/>
                    </a:cubicBezTo>
                    <a:cubicBezTo>
                      <a:pt x="1526" y="818"/>
                      <a:pt x="1613" y="905"/>
                      <a:pt x="1613" y="1012"/>
                    </a:cubicBezTo>
                    <a:cubicBezTo>
                      <a:pt x="1613" y="1119"/>
                      <a:pt x="1526" y="1206"/>
                      <a:pt x="1419" y="1206"/>
                    </a:cubicBezTo>
                    <a:close/>
                    <a:moveTo>
                      <a:pt x="2115" y="1206"/>
                    </a:moveTo>
                    <a:cubicBezTo>
                      <a:pt x="2007" y="1206"/>
                      <a:pt x="1921" y="1119"/>
                      <a:pt x="1921" y="1012"/>
                    </a:cubicBezTo>
                    <a:cubicBezTo>
                      <a:pt x="1921" y="905"/>
                      <a:pt x="2007" y="818"/>
                      <a:pt x="2115" y="818"/>
                    </a:cubicBezTo>
                    <a:cubicBezTo>
                      <a:pt x="2222" y="818"/>
                      <a:pt x="2309" y="905"/>
                      <a:pt x="2309" y="1012"/>
                    </a:cubicBezTo>
                    <a:cubicBezTo>
                      <a:pt x="2309" y="1119"/>
                      <a:pt x="2222" y="1206"/>
                      <a:pt x="2115" y="1206"/>
                    </a:cubicBezTo>
                    <a:close/>
                    <a:moveTo>
                      <a:pt x="3402" y="2360"/>
                    </a:moveTo>
                    <a:cubicBezTo>
                      <a:pt x="3408" y="2607"/>
                      <a:pt x="3487" y="2822"/>
                      <a:pt x="3608" y="2948"/>
                    </a:cubicBezTo>
                    <a:cubicBezTo>
                      <a:pt x="3277" y="2891"/>
                      <a:pt x="3018" y="2658"/>
                      <a:pt x="2951" y="2362"/>
                    </a:cubicBezTo>
                    <a:cubicBezTo>
                      <a:pt x="2682" y="2329"/>
                      <a:pt x="2445" y="2234"/>
                      <a:pt x="2260" y="2102"/>
                    </a:cubicBezTo>
                    <a:cubicBezTo>
                      <a:pt x="2790" y="1891"/>
                      <a:pt x="3149" y="1487"/>
                      <a:pt x="3149" y="1022"/>
                    </a:cubicBezTo>
                    <a:cubicBezTo>
                      <a:pt x="3149" y="853"/>
                      <a:pt x="3102" y="693"/>
                      <a:pt x="3016" y="547"/>
                    </a:cubicBezTo>
                    <a:cubicBezTo>
                      <a:pt x="3067" y="542"/>
                      <a:pt x="3116" y="535"/>
                      <a:pt x="3168" y="535"/>
                    </a:cubicBezTo>
                    <a:cubicBezTo>
                      <a:pt x="3878" y="535"/>
                      <a:pt x="4455" y="947"/>
                      <a:pt x="4455" y="1456"/>
                    </a:cubicBezTo>
                    <a:cubicBezTo>
                      <a:pt x="4455" y="1907"/>
                      <a:pt x="4001" y="2281"/>
                      <a:pt x="3402" y="2360"/>
                    </a:cubicBez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lIns="68586" tIns="34294" rIns="68586" bIns="34294"/>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p>
            </p:txBody>
          </p:sp>
        </p:grpSp>
        <p:sp>
          <p:nvSpPr>
            <p:cNvPr id="19" name="TextBox 17"/>
            <p:cNvSpPr txBox="1">
              <a:spLocks noChangeArrowheads="1"/>
            </p:cNvSpPr>
            <p:nvPr/>
          </p:nvSpPr>
          <p:spPr bwMode="auto">
            <a:xfrm>
              <a:off x="281355" y="706418"/>
              <a:ext cx="155209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sz="1400" b="0">
                  <a:solidFill>
                    <a:schemeClr val="tx1"/>
                  </a:solidFill>
                  <a:latin typeface="黑体" panose="02010609060101010101" pitchFamily="49" charset="-122"/>
                  <a:ea typeface="黑体" panose="02010609060101010101" pitchFamily="49" charset="-122"/>
                </a:rPr>
                <a:t>他违反了哪些保密规定</a:t>
              </a:r>
              <a:r>
                <a:rPr lang="en-US" altLang="zh-CN" sz="1400" b="0">
                  <a:solidFill>
                    <a:schemeClr val="tx1"/>
                  </a:solidFill>
                  <a:ea typeface="黑体" panose="02010609060101010101" pitchFamily="49" charset="-122"/>
                </a:rPr>
                <a:t>……</a:t>
              </a:r>
              <a:endParaRPr lang="en-US" altLang="zh-CN" sz="1400" b="0">
                <a:solidFill>
                  <a:schemeClr val="tx1"/>
                </a:solidFill>
                <a:latin typeface="黑体" panose="02010609060101010101" pitchFamily="49" charset="-122"/>
                <a:ea typeface="黑体" panose="02010609060101010101" pitchFamily="49" charset="-122"/>
              </a:endParaRPr>
            </a:p>
            <a:p>
              <a:pPr eaLnBrk="1" hangingPunct="1"/>
              <a:endParaRPr lang="zh-CN" altLang="en-US"/>
            </a:p>
          </p:txBody>
        </p:sp>
      </p:grpSp>
      <p:sp>
        <p:nvSpPr>
          <p:cNvPr id="22" name="标题 1"/>
          <p:cNvSpPr>
            <a:spLocks noGrp="1"/>
          </p:cNvSpPr>
          <p:nvPr>
            <p:ph type="title" idx="4294967295"/>
          </p:nvPr>
        </p:nvSpPr>
        <p:spPr>
          <a:xfrm>
            <a:off x="1691680" y="188640"/>
            <a:ext cx="4592426" cy="762000"/>
          </a:xfrm>
        </p:spPr>
        <p:txBody>
          <a:bodyPr/>
          <a:lstStyle/>
          <a:p>
            <a:pPr algn="l"/>
            <a:r>
              <a:rPr lang="zh-CN" altLang="en-US" sz="2400" dirty="0">
                <a:ea typeface="微软雅黑" panose="020B0503020204020204" pitchFamily="34" charset="-122"/>
              </a:rPr>
              <a:t>安全事件之四</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5"/>
          <p:cNvSpPr>
            <a:spLocks noChangeArrowheads="1"/>
          </p:cNvSpPr>
          <p:nvPr/>
        </p:nvSpPr>
        <p:spPr bwMode="auto">
          <a:xfrm>
            <a:off x="395288" y="1371600"/>
            <a:ext cx="5688012" cy="4793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pPr>
              <a:lnSpc>
                <a:spcPct val="150000"/>
              </a:lnSpc>
              <a:spcBef>
                <a:spcPct val="20000"/>
              </a:spcBef>
              <a:buFont typeface="Wingdings" panose="05000000000000000000" pitchFamily="2" charset="2"/>
              <a:buChar char="n"/>
            </a:pPr>
            <a:r>
              <a:rPr lang="zh-CN" altLang="en-US" dirty="0">
                <a:solidFill>
                  <a:schemeClr val="tx1"/>
                </a:solidFill>
              </a:rPr>
              <a:t>公司系统所有账号的口令至少要满足如下通用安全策略</a:t>
            </a:r>
            <a:endParaRPr lang="zh-CN" altLang="en-US" dirty="0">
              <a:solidFill>
                <a:schemeClr val="tx1"/>
              </a:solidFill>
            </a:endParaRPr>
          </a:p>
          <a:p>
            <a:pPr>
              <a:lnSpc>
                <a:spcPct val="150000"/>
              </a:lnSpc>
              <a:spcBef>
                <a:spcPct val="20000"/>
              </a:spcBef>
              <a:buFont typeface="Wingdings" panose="05000000000000000000" pitchFamily="2" charset="2"/>
              <a:buNone/>
            </a:pPr>
            <a:r>
              <a:rPr lang="zh-CN" altLang="en-US" sz="1400" dirty="0">
                <a:solidFill>
                  <a:schemeClr val="tx1"/>
                </a:solidFill>
              </a:rPr>
              <a:t> </a:t>
            </a:r>
            <a:r>
              <a:rPr lang="zh-CN" altLang="en-US" sz="1400" b="0" dirty="0">
                <a:solidFill>
                  <a:schemeClr val="tx1"/>
                </a:solidFill>
              </a:rPr>
              <a:t>     </a:t>
            </a:r>
            <a:r>
              <a:rPr lang="en-US" altLang="zh-CN" sz="1400" b="0" dirty="0">
                <a:solidFill>
                  <a:schemeClr val="tx1"/>
                </a:solidFill>
              </a:rPr>
              <a:t>1</a:t>
            </a:r>
            <a:r>
              <a:rPr lang="zh-CN" altLang="en-US" sz="1400" b="0" dirty="0">
                <a:solidFill>
                  <a:schemeClr val="tx1"/>
                </a:solidFill>
              </a:rPr>
              <a:t>）</a:t>
            </a:r>
            <a:r>
              <a:rPr lang="en-US" altLang="zh-CN" sz="1400" b="0" dirty="0">
                <a:solidFill>
                  <a:schemeClr val="tx1"/>
                </a:solidFill>
              </a:rPr>
              <a:t>  </a:t>
            </a:r>
            <a:r>
              <a:rPr lang="zh-CN" altLang="en-US" sz="1400" b="0" dirty="0">
                <a:solidFill>
                  <a:schemeClr val="tx1"/>
                </a:solidFill>
              </a:rPr>
              <a:t>口令长度不得低于</a:t>
            </a:r>
            <a:r>
              <a:rPr lang="en-US" altLang="zh-CN" sz="1400" b="0" dirty="0">
                <a:solidFill>
                  <a:schemeClr val="tx1"/>
                </a:solidFill>
              </a:rPr>
              <a:t>8</a:t>
            </a:r>
            <a:r>
              <a:rPr lang="zh-CN" altLang="en-US" sz="1400" b="0" dirty="0">
                <a:solidFill>
                  <a:schemeClr val="tx1"/>
                </a:solidFill>
              </a:rPr>
              <a:t>位，严禁使用空密码、默认密码；</a:t>
            </a:r>
            <a:endParaRPr lang="en-US" altLang="zh-CN" sz="1400" b="0" dirty="0">
              <a:solidFill>
                <a:schemeClr val="tx1"/>
              </a:solidFill>
            </a:endParaRPr>
          </a:p>
          <a:p>
            <a:pPr>
              <a:lnSpc>
                <a:spcPct val="150000"/>
              </a:lnSpc>
              <a:spcBef>
                <a:spcPct val="20000"/>
              </a:spcBef>
            </a:pPr>
            <a:r>
              <a:rPr lang="en-US" altLang="zh-CN" sz="1400" b="0" dirty="0">
                <a:solidFill>
                  <a:schemeClr val="tx1"/>
                </a:solidFill>
              </a:rPr>
              <a:t>      2</a:t>
            </a:r>
            <a:r>
              <a:rPr lang="zh-CN" altLang="en-US" sz="1400" b="0" dirty="0">
                <a:solidFill>
                  <a:schemeClr val="tx1"/>
                </a:solidFill>
              </a:rPr>
              <a:t>） 保证口令的复杂度（由大小写字母、数字和特殊符号中的至少三种类型组成）；</a:t>
            </a:r>
            <a:endParaRPr lang="en-US" altLang="zh-CN" sz="1400" b="0" dirty="0">
              <a:solidFill>
                <a:schemeClr val="tx1"/>
              </a:solidFill>
            </a:endParaRPr>
          </a:p>
          <a:p>
            <a:pPr>
              <a:lnSpc>
                <a:spcPct val="150000"/>
              </a:lnSpc>
              <a:spcBef>
                <a:spcPct val="20000"/>
              </a:spcBef>
            </a:pPr>
            <a:r>
              <a:rPr lang="en-US" altLang="zh-CN" sz="1400" b="0" dirty="0">
                <a:solidFill>
                  <a:schemeClr val="tx1"/>
                </a:solidFill>
              </a:rPr>
              <a:t>      3</a:t>
            </a:r>
            <a:r>
              <a:rPr lang="zh-CN" altLang="en-US" sz="1400" b="0" dirty="0">
                <a:solidFill>
                  <a:schemeClr val="tx1"/>
                </a:solidFill>
              </a:rPr>
              <a:t>） 口令至少</a:t>
            </a:r>
            <a:r>
              <a:rPr lang="en-US" altLang="zh-CN" sz="1400" b="0" dirty="0">
                <a:solidFill>
                  <a:schemeClr val="tx1"/>
                </a:solidFill>
              </a:rPr>
              <a:t>3</a:t>
            </a:r>
            <a:r>
              <a:rPr lang="zh-CN" altLang="en-US" sz="1400" b="0" dirty="0">
                <a:solidFill>
                  <a:schemeClr val="tx1"/>
                </a:solidFill>
              </a:rPr>
              <a:t>个月更改一次，不使用近期使用过的口令。</a:t>
            </a:r>
            <a:endParaRPr lang="en-US" altLang="zh-CN" sz="1400" b="0" dirty="0">
              <a:solidFill>
                <a:schemeClr val="tx1"/>
              </a:solidFill>
            </a:endParaRPr>
          </a:p>
          <a:p>
            <a:pPr>
              <a:lnSpc>
                <a:spcPct val="150000"/>
              </a:lnSpc>
              <a:spcBef>
                <a:spcPct val="20000"/>
              </a:spcBef>
              <a:buFont typeface="Wingdings" panose="05000000000000000000" pitchFamily="2" charset="2"/>
              <a:buChar char="n"/>
            </a:pPr>
            <a:r>
              <a:rPr lang="zh-CN" altLang="en-US" dirty="0">
                <a:solidFill>
                  <a:schemeClr val="tx1"/>
                </a:solidFill>
              </a:rPr>
              <a:t>文档通用密码规定</a:t>
            </a:r>
            <a:endParaRPr lang="en-US" altLang="zh-CN" dirty="0">
              <a:solidFill>
                <a:schemeClr val="tx1"/>
              </a:solidFill>
            </a:endParaRPr>
          </a:p>
          <a:p>
            <a:pPr>
              <a:lnSpc>
                <a:spcPct val="150000"/>
              </a:lnSpc>
              <a:spcBef>
                <a:spcPct val="20000"/>
              </a:spcBef>
            </a:pPr>
            <a:r>
              <a:rPr lang="zh-CN" altLang="en-US" sz="1400" b="0" dirty="0">
                <a:solidFill>
                  <a:schemeClr val="tx1"/>
                </a:solidFill>
              </a:rPr>
              <a:t>      </a:t>
            </a:r>
            <a:r>
              <a:rPr lang="en-US" altLang="zh-CN" sz="1400" b="0" dirty="0">
                <a:solidFill>
                  <a:schemeClr val="tx1"/>
                </a:solidFill>
              </a:rPr>
              <a:t>1</a:t>
            </a:r>
            <a:r>
              <a:rPr lang="zh-CN" altLang="en-US" sz="1400" b="0" dirty="0">
                <a:solidFill>
                  <a:schemeClr val="tx1"/>
                </a:solidFill>
              </a:rPr>
              <a:t>） 公司信息安全等级为</a:t>
            </a:r>
            <a:r>
              <a:rPr lang="en-US" altLang="zh-CN" sz="1400" b="0" dirty="0">
                <a:solidFill>
                  <a:schemeClr val="tx1"/>
                </a:solidFill>
              </a:rPr>
              <a:t>C</a:t>
            </a:r>
            <a:r>
              <a:rPr lang="zh-CN" altLang="en-US" sz="1400" b="0" dirty="0">
                <a:solidFill>
                  <a:schemeClr val="tx1"/>
                </a:solidFill>
              </a:rPr>
              <a:t>级的数据</a:t>
            </a:r>
            <a:r>
              <a:rPr lang="en-US" altLang="zh-CN" sz="1400" b="0" dirty="0">
                <a:solidFill>
                  <a:schemeClr val="tx1"/>
                </a:solidFill>
              </a:rPr>
              <a:t>/</a:t>
            </a:r>
            <a:r>
              <a:rPr lang="zh-CN" altLang="en-US" sz="1400" b="0" dirty="0">
                <a:solidFill>
                  <a:schemeClr val="tx1"/>
                </a:solidFill>
              </a:rPr>
              <a:t>文档，一律采用公司通用密码对其加密；</a:t>
            </a:r>
            <a:endParaRPr lang="zh-CN" altLang="en-US" sz="1400" b="0" dirty="0">
              <a:solidFill>
                <a:schemeClr val="tx1"/>
              </a:solidFill>
            </a:endParaRPr>
          </a:p>
          <a:p>
            <a:pPr>
              <a:lnSpc>
                <a:spcPct val="150000"/>
              </a:lnSpc>
              <a:spcBef>
                <a:spcPct val="20000"/>
              </a:spcBef>
            </a:pPr>
            <a:r>
              <a:rPr lang="zh-CN" altLang="en-US" sz="1400" b="0" dirty="0">
                <a:solidFill>
                  <a:schemeClr val="tx1"/>
                </a:solidFill>
              </a:rPr>
              <a:t>      </a:t>
            </a:r>
            <a:r>
              <a:rPr lang="en-US" altLang="zh-CN" sz="1400" b="0" dirty="0">
                <a:solidFill>
                  <a:schemeClr val="tx1"/>
                </a:solidFill>
              </a:rPr>
              <a:t>2</a:t>
            </a:r>
            <a:r>
              <a:rPr lang="zh-CN" altLang="en-US" sz="1400" b="0" dirty="0">
                <a:solidFill>
                  <a:schemeClr val="tx1"/>
                </a:solidFill>
              </a:rPr>
              <a:t>） 通用密码由安全保密执行小组制定，经安全保密领导小组审核通过后才可以使用；</a:t>
            </a:r>
            <a:endParaRPr lang="zh-CN" altLang="en-US" sz="1400" b="0" dirty="0">
              <a:solidFill>
                <a:schemeClr val="tx1"/>
              </a:solidFill>
            </a:endParaRPr>
          </a:p>
          <a:p>
            <a:pPr>
              <a:lnSpc>
                <a:spcPct val="150000"/>
              </a:lnSpc>
              <a:spcBef>
                <a:spcPct val="20000"/>
              </a:spcBef>
            </a:pPr>
            <a:r>
              <a:rPr lang="zh-CN" altLang="en-US" sz="1400" b="0" dirty="0">
                <a:solidFill>
                  <a:schemeClr val="tx1"/>
                </a:solidFill>
              </a:rPr>
              <a:t>      </a:t>
            </a:r>
            <a:r>
              <a:rPr lang="en-US" altLang="zh-CN" sz="1400" b="0" dirty="0">
                <a:solidFill>
                  <a:schemeClr val="tx1"/>
                </a:solidFill>
              </a:rPr>
              <a:t>3</a:t>
            </a:r>
            <a:r>
              <a:rPr lang="zh-CN" altLang="en-US" sz="1400" b="0" dirty="0">
                <a:solidFill>
                  <a:schemeClr val="tx1"/>
                </a:solidFill>
              </a:rPr>
              <a:t>） 通用密码每年至少修改一次；</a:t>
            </a:r>
            <a:endParaRPr lang="zh-CN" altLang="en-US" sz="1400" b="0" dirty="0">
              <a:solidFill>
                <a:schemeClr val="tx1"/>
              </a:solidFill>
            </a:endParaRPr>
          </a:p>
          <a:p>
            <a:pPr>
              <a:lnSpc>
                <a:spcPct val="150000"/>
              </a:lnSpc>
              <a:spcBef>
                <a:spcPct val="20000"/>
              </a:spcBef>
            </a:pPr>
            <a:r>
              <a:rPr lang="zh-CN" altLang="en-US" sz="1400" b="0" dirty="0">
                <a:solidFill>
                  <a:schemeClr val="tx1"/>
                </a:solidFill>
              </a:rPr>
              <a:t>      </a:t>
            </a:r>
            <a:r>
              <a:rPr lang="en-US" altLang="zh-CN" sz="1400" b="0" dirty="0">
                <a:solidFill>
                  <a:schemeClr val="tx1"/>
                </a:solidFill>
              </a:rPr>
              <a:t>4</a:t>
            </a:r>
            <a:r>
              <a:rPr lang="zh-CN" altLang="en-US" sz="1400" b="0" dirty="0">
                <a:solidFill>
                  <a:schemeClr val="tx1"/>
                </a:solidFill>
              </a:rPr>
              <a:t>） 各部门间、部门内部文件无论以何种工具传输，都务必采用</a:t>
            </a:r>
            <a:r>
              <a:rPr lang="en-US" altLang="zh-CN" sz="1400" b="0" dirty="0">
                <a:solidFill>
                  <a:schemeClr val="tx1"/>
                </a:solidFill>
              </a:rPr>
              <a:t>7zip</a:t>
            </a:r>
            <a:r>
              <a:rPr lang="zh-CN" altLang="en-US" sz="1400" b="0" dirty="0">
                <a:solidFill>
                  <a:schemeClr val="tx1"/>
                </a:solidFill>
              </a:rPr>
              <a:t>压缩加密文件方式，密码要定期更换。</a:t>
            </a:r>
            <a:endParaRPr lang="zh-CN" altLang="en-US" sz="1400" b="0" dirty="0">
              <a:solidFill>
                <a:schemeClr val="tx1"/>
              </a:solidFill>
            </a:endParaRPr>
          </a:p>
          <a:p>
            <a:pPr marL="0" indent="0">
              <a:lnSpc>
                <a:spcPct val="150000"/>
              </a:lnSpc>
              <a:spcBef>
                <a:spcPct val="20000"/>
              </a:spcBef>
            </a:pPr>
            <a:endParaRPr lang="en-US" altLang="zh-CN" dirty="0">
              <a:solidFill>
                <a:schemeClr val="tx1"/>
              </a:solidFill>
            </a:endParaRPr>
          </a:p>
        </p:txBody>
      </p:sp>
      <p:pic>
        <p:nvPicPr>
          <p:cNvPr id="16" name="Picture 6"/>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324600" y="1447800"/>
            <a:ext cx="2590800" cy="3816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矩形 1"/>
          <p:cNvSpPr>
            <a:spLocks noChangeArrowheads="1"/>
          </p:cNvSpPr>
          <p:nvPr/>
        </p:nvSpPr>
        <p:spPr bwMode="auto">
          <a:xfrm>
            <a:off x="1907133" y="755650"/>
            <a:ext cx="6985348" cy="77435"/>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13" name="TextBox 8"/>
          <p:cNvSpPr>
            <a:spLocks noChangeArrowheads="1"/>
          </p:cNvSpPr>
          <p:nvPr/>
        </p:nvSpPr>
        <p:spPr bwMode="auto">
          <a:xfrm>
            <a:off x="1907132" y="401430"/>
            <a:ext cx="12715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计算机管理 </a:t>
            </a:r>
            <a:endParaRPr lang="zh-CN" altLang="en-US" dirty="0">
              <a:ea typeface="微软雅黑" panose="020B0503020204020204" pitchFamily="34" charset="-122"/>
            </a:endParaRPr>
          </a:p>
        </p:txBody>
      </p:sp>
      <p:sp>
        <p:nvSpPr>
          <p:cNvPr id="14" name="TextBox 8"/>
          <p:cNvSpPr>
            <a:spLocks noChangeArrowheads="1"/>
          </p:cNvSpPr>
          <p:nvPr/>
        </p:nvSpPr>
        <p:spPr bwMode="auto">
          <a:xfrm>
            <a:off x="4345533" y="415925"/>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载体管理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17" name="TextBox 11"/>
          <p:cNvSpPr>
            <a:spLocks noChangeArrowheads="1"/>
          </p:cNvSpPr>
          <p:nvPr/>
        </p:nvSpPr>
        <p:spPr bwMode="auto">
          <a:xfrm>
            <a:off x="3134012" y="401430"/>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网络管理</a:t>
            </a:r>
            <a:endParaRPr lang="zh-CN" altLang="en-US" dirty="0">
              <a:ea typeface="微软雅黑" panose="020B0503020204020204" pitchFamily="34" charset="-122"/>
            </a:endParaRPr>
          </a:p>
        </p:txBody>
      </p:sp>
      <p:sp>
        <p:nvSpPr>
          <p:cNvPr id="18" name="直接连接符 14"/>
          <p:cNvSpPr>
            <a:spLocks noChangeShapeType="1"/>
          </p:cNvSpPr>
          <p:nvPr/>
        </p:nvSpPr>
        <p:spPr bwMode="auto">
          <a:xfrm>
            <a:off x="6832609" y="829910"/>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19" name="TextBox 11"/>
          <p:cNvSpPr>
            <a:spLocks noChangeArrowheads="1"/>
          </p:cNvSpPr>
          <p:nvPr/>
        </p:nvSpPr>
        <p:spPr bwMode="auto">
          <a:xfrm>
            <a:off x="1835696" y="422275"/>
            <a:ext cx="3095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ea typeface="微软雅黑" panose="020B0503020204020204" pitchFamily="34" charset="-122"/>
              <a:sym typeface="Hiragino Sans GB W3" pitchFamily="2" charset="-122"/>
            </a:endParaRPr>
          </a:p>
        </p:txBody>
      </p:sp>
      <p:sp>
        <p:nvSpPr>
          <p:cNvPr id="20" name="TextBox 8"/>
          <p:cNvSpPr>
            <a:spLocks noChangeArrowheads="1"/>
          </p:cNvSpPr>
          <p:nvPr/>
        </p:nvSpPr>
        <p:spPr bwMode="auto">
          <a:xfrm>
            <a:off x="6580733"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009900"/>
                </a:solidFill>
                <a:latin typeface="微软雅黑" panose="020B0503020204020204" pitchFamily="34" charset="-122"/>
                <a:ea typeface="微软雅黑" panose="020B0503020204020204" pitchFamily="34" charset="-122"/>
                <a:sym typeface="微软雅黑" panose="020B0503020204020204" pitchFamily="34" charset="-122"/>
              </a:rPr>
              <a:t>密码管理</a:t>
            </a:r>
            <a:endParaRPr lang="zh-CN" altLang="en-US" sz="1600" dirty="0">
              <a:solidFill>
                <a:srgbClr val="009900"/>
              </a:solidFill>
              <a:latin typeface="微软雅黑" panose="020B0503020204020204" pitchFamily="34" charset="-122"/>
              <a:ea typeface="微软雅黑" panose="020B0503020204020204" pitchFamily="34" charset="-122"/>
            </a:endParaRPr>
          </a:p>
        </p:txBody>
      </p:sp>
      <p:sp>
        <p:nvSpPr>
          <p:cNvPr id="21" name="TextBox 8"/>
          <p:cNvSpPr>
            <a:spLocks noChangeArrowheads="1"/>
          </p:cNvSpPr>
          <p:nvPr/>
        </p:nvSpPr>
        <p:spPr bwMode="auto">
          <a:xfrm>
            <a:off x="5499646"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涉密设备</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2" name="TextBox 8"/>
          <p:cNvSpPr>
            <a:spLocks noChangeArrowheads="1"/>
          </p:cNvSpPr>
          <p:nvPr/>
        </p:nvSpPr>
        <p:spPr bwMode="auto">
          <a:xfrm>
            <a:off x="7738536"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线路设备</a:t>
            </a:r>
            <a:endParaRPr lang="zh-CN" altLang="en-US" b="0" dirty="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wipe(down)">
                                      <p:cBhvr>
                                        <p:cTn id="7" dur="580">
                                          <p:stCondLst>
                                            <p:cond delay="0"/>
                                          </p:stCondLst>
                                        </p:cTn>
                                        <p:tgtEl>
                                          <p:spTgt spid="15">
                                            <p:txEl>
                                              <p:pRg st="0" end="0"/>
                                            </p:txEl>
                                          </p:spTgt>
                                        </p:tgtEl>
                                      </p:cBhvr>
                                    </p:animEffect>
                                    <p:anim calcmode="lin" valueType="num">
                                      <p:cBhvr>
                                        <p:cTn id="8" dur="1822" tmFilter="0,0; 0.14,0.36; 0.43,0.73; 0.71,0.91; 1.0,1.0">
                                          <p:stCondLst>
                                            <p:cond delay="0"/>
                                          </p:stCondLst>
                                        </p:cTn>
                                        <p:tgtEl>
                                          <p:spTgt spid="15">
                                            <p:txEl>
                                              <p:pRg st="0" end="0"/>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5">
                                            <p:txEl>
                                              <p:pRg st="0" end="0"/>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5">
                                            <p:txEl>
                                              <p:pRg st="0" end="0"/>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5">
                                            <p:txEl>
                                              <p:pRg st="0" end="0"/>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5">
                                            <p:txEl>
                                              <p:pRg st="0" end="0"/>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15">
                                            <p:txEl>
                                              <p:pRg st="0" end="0"/>
                                            </p:txEl>
                                          </p:spTgt>
                                        </p:tgtEl>
                                      </p:cBhvr>
                                      <p:to x="100000" y="60000"/>
                                    </p:animScale>
                                    <p:animScale>
                                      <p:cBhvr>
                                        <p:cTn id="14" dur="166" decel="50000">
                                          <p:stCondLst>
                                            <p:cond delay="676"/>
                                          </p:stCondLst>
                                        </p:cTn>
                                        <p:tgtEl>
                                          <p:spTgt spid="15">
                                            <p:txEl>
                                              <p:pRg st="0" end="0"/>
                                            </p:txEl>
                                          </p:spTgt>
                                        </p:tgtEl>
                                      </p:cBhvr>
                                      <p:to x="100000" y="100000"/>
                                    </p:animScale>
                                    <p:animScale>
                                      <p:cBhvr>
                                        <p:cTn id="15" dur="26">
                                          <p:stCondLst>
                                            <p:cond delay="1312"/>
                                          </p:stCondLst>
                                        </p:cTn>
                                        <p:tgtEl>
                                          <p:spTgt spid="15">
                                            <p:txEl>
                                              <p:pRg st="0" end="0"/>
                                            </p:txEl>
                                          </p:spTgt>
                                        </p:tgtEl>
                                      </p:cBhvr>
                                      <p:to x="100000" y="80000"/>
                                    </p:animScale>
                                    <p:animScale>
                                      <p:cBhvr>
                                        <p:cTn id="16" dur="166" decel="50000">
                                          <p:stCondLst>
                                            <p:cond delay="1338"/>
                                          </p:stCondLst>
                                        </p:cTn>
                                        <p:tgtEl>
                                          <p:spTgt spid="15">
                                            <p:txEl>
                                              <p:pRg st="0" end="0"/>
                                            </p:txEl>
                                          </p:spTgt>
                                        </p:tgtEl>
                                      </p:cBhvr>
                                      <p:to x="100000" y="100000"/>
                                    </p:animScale>
                                    <p:animScale>
                                      <p:cBhvr>
                                        <p:cTn id="17" dur="26">
                                          <p:stCondLst>
                                            <p:cond delay="1642"/>
                                          </p:stCondLst>
                                        </p:cTn>
                                        <p:tgtEl>
                                          <p:spTgt spid="15">
                                            <p:txEl>
                                              <p:pRg st="0" end="0"/>
                                            </p:txEl>
                                          </p:spTgt>
                                        </p:tgtEl>
                                      </p:cBhvr>
                                      <p:to x="100000" y="90000"/>
                                    </p:animScale>
                                    <p:animScale>
                                      <p:cBhvr>
                                        <p:cTn id="18" dur="166" decel="50000">
                                          <p:stCondLst>
                                            <p:cond delay="1668"/>
                                          </p:stCondLst>
                                        </p:cTn>
                                        <p:tgtEl>
                                          <p:spTgt spid="15">
                                            <p:txEl>
                                              <p:pRg st="0" end="0"/>
                                            </p:txEl>
                                          </p:spTgt>
                                        </p:tgtEl>
                                      </p:cBhvr>
                                      <p:to x="100000" y="100000"/>
                                    </p:animScale>
                                    <p:animScale>
                                      <p:cBhvr>
                                        <p:cTn id="19" dur="26">
                                          <p:stCondLst>
                                            <p:cond delay="1808"/>
                                          </p:stCondLst>
                                        </p:cTn>
                                        <p:tgtEl>
                                          <p:spTgt spid="15">
                                            <p:txEl>
                                              <p:pRg st="0" end="0"/>
                                            </p:txEl>
                                          </p:spTgt>
                                        </p:tgtEl>
                                      </p:cBhvr>
                                      <p:to x="100000" y="95000"/>
                                    </p:animScale>
                                    <p:animScale>
                                      <p:cBhvr>
                                        <p:cTn id="20" dur="166" decel="50000">
                                          <p:stCondLst>
                                            <p:cond delay="1834"/>
                                          </p:stCondLst>
                                        </p:cTn>
                                        <p:tgtEl>
                                          <p:spTgt spid="15">
                                            <p:txEl>
                                              <p:pRg st="0" end="0"/>
                                            </p:tx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grpId="0" nodeType="clickEffect">
                                  <p:stCondLst>
                                    <p:cond delay="0"/>
                                  </p:stCondLst>
                                  <p:childTnLst>
                                    <p:set>
                                      <p:cBhvr>
                                        <p:cTn id="24" dur="1" fill="hold">
                                          <p:stCondLst>
                                            <p:cond delay="0"/>
                                          </p:stCondLst>
                                        </p:cTn>
                                        <p:tgtEl>
                                          <p:spTgt spid="15">
                                            <p:txEl>
                                              <p:pRg st="1" end="1"/>
                                            </p:txEl>
                                          </p:spTgt>
                                        </p:tgtEl>
                                        <p:attrNameLst>
                                          <p:attrName>style.visibility</p:attrName>
                                        </p:attrNameLst>
                                      </p:cBhvr>
                                      <p:to>
                                        <p:strVal val="visible"/>
                                      </p:to>
                                    </p:set>
                                    <p:animEffect transition="in" filter="randombar(horizontal)">
                                      <p:cBhvr>
                                        <p:cTn id="25" dur="500"/>
                                        <p:tgtEl>
                                          <p:spTgt spid="15">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4" presetClass="entr" presetSubtype="10" fill="hold" grpId="0" nodeType="clickEffect">
                                  <p:stCondLst>
                                    <p:cond delay="0"/>
                                  </p:stCondLst>
                                  <p:childTnLst>
                                    <p:set>
                                      <p:cBhvr>
                                        <p:cTn id="29" dur="1" fill="hold">
                                          <p:stCondLst>
                                            <p:cond delay="0"/>
                                          </p:stCondLst>
                                        </p:cTn>
                                        <p:tgtEl>
                                          <p:spTgt spid="15">
                                            <p:txEl>
                                              <p:pRg st="2" end="2"/>
                                            </p:txEl>
                                          </p:spTgt>
                                        </p:tgtEl>
                                        <p:attrNameLst>
                                          <p:attrName>style.visibility</p:attrName>
                                        </p:attrNameLst>
                                      </p:cBhvr>
                                      <p:to>
                                        <p:strVal val="visible"/>
                                      </p:to>
                                    </p:set>
                                    <p:animEffect transition="in" filter="randombar(horizontal)">
                                      <p:cBhvr>
                                        <p:cTn id="30" dur="500"/>
                                        <p:tgtEl>
                                          <p:spTgt spid="15">
                                            <p:txEl>
                                              <p:pRg st="2" end="2"/>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4" presetClass="entr" presetSubtype="10" fill="hold" grpId="0" nodeType="clickEffect">
                                  <p:stCondLst>
                                    <p:cond delay="0"/>
                                  </p:stCondLst>
                                  <p:childTnLst>
                                    <p:set>
                                      <p:cBhvr>
                                        <p:cTn id="34" dur="1" fill="hold">
                                          <p:stCondLst>
                                            <p:cond delay="0"/>
                                          </p:stCondLst>
                                        </p:cTn>
                                        <p:tgtEl>
                                          <p:spTgt spid="15">
                                            <p:txEl>
                                              <p:pRg st="3" end="3"/>
                                            </p:txEl>
                                          </p:spTgt>
                                        </p:tgtEl>
                                        <p:attrNameLst>
                                          <p:attrName>style.visibility</p:attrName>
                                        </p:attrNameLst>
                                      </p:cBhvr>
                                      <p:to>
                                        <p:strVal val="visible"/>
                                      </p:to>
                                    </p:set>
                                    <p:animEffect transition="in" filter="randombar(horizontal)">
                                      <p:cBhvr>
                                        <p:cTn id="35" dur="500"/>
                                        <p:tgtEl>
                                          <p:spTgt spid="15">
                                            <p:txEl>
                                              <p:pRg st="3" end="3"/>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26" presetClass="entr" presetSubtype="0" fill="hold" grpId="0" nodeType="clickEffect">
                                  <p:stCondLst>
                                    <p:cond delay="0"/>
                                  </p:stCondLst>
                                  <p:childTnLst>
                                    <p:set>
                                      <p:cBhvr>
                                        <p:cTn id="39" dur="1" fill="hold">
                                          <p:stCondLst>
                                            <p:cond delay="0"/>
                                          </p:stCondLst>
                                        </p:cTn>
                                        <p:tgtEl>
                                          <p:spTgt spid="15">
                                            <p:txEl>
                                              <p:pRg st="4" end="4"/>
                                            </p:txEl>
                                          </p:spTgt>
                                        </p:tgtEl>
                                        <p:attrNameLst>
                                          <p:attrName>style.visibility</p:attrName>
                                        </p:attrNameLst>
                                      </p:cBhvr>
                                      <p:to>
                                        <p:strVal val="visible"/>
                                      </p:to>
                                    </p:set>
                                    <p:animEffect transition="in" filter="wipe(down)">
                                      <p:cBhvr>
                                        <p:cTn id="40" dur="580">
                                          <p:stCondLst>
                                            <p:cond delay="0"/>
                                          </p:stCondLst>
                                        </p:cTn>
                                        <p:tgtEl>
                                          <p:spTgt spid="15">
                                            <p:txEl>
                                              <p:pRg st="4" end="4"/>
                                            </p:txEl>
                                          </p:spTgt>
                                        </p:tgtEl>
                                      </p:cBhvr>
                                    </p:animEffect>
                                    <p:anim calcmode="lin" valueType="num">
                                      <p:cBhvr>
                                        <p:cTn id="41" dur="1822" tmFilter="0,0; 0.14,0.36; 0.43,0.73; 0.71,0.91; 1.0,1.0">
                                          <p:stCondLst>
                                            <p:cond delay="0"/>
                                          </p:stCondLst>
                                        </p:cTn>
                                        <p:tgtEl>
                                          <p:spTgt spid="15">
                                            <p:txEl>
                                              <p:pRg st="4" end="4"/>
                                            </p:txEl>
                                          </p:spTgt>
                                        </p:tgtEl>
                                        <p:attrNameLst>
                                          <p:attrName>ppt_x</p:attrName>
                                        </p:attrNameLst>
                                      </p:cBhvr>
                                      <p:tavLst>
                                        <p:tav tm="0">
                                          <p:val>
                                            <p:strVal val="#ppt_x-0.25"/>
                                          </p:val>
                                        </p:tav>
                                        <p:tav tm="100000">
                                          <p:val>
                                            <p:strVal val="#ppt_x"/>
                                          </p:val>
                                        </p:tav>
                                      </p:tavLst>
                                    </p:anim>
                                    <p:anim calcmode="lin" valueType="num">
                                      <p:cBhvr>
                                        <p:cTn id="42" dur="664" tmFilter="0.0,0.0; 0.25,0.07; 0.50,0.2; 0.75,0.467; 1.0,1.0">
                                          <p:stCondLst>
                                            <p:cond delay="0"/>
                                          </p:stCondLst>
                                        </p:cTn>
                                        <p:tgtEl>
                                          <p:spTgt spid="15">
                                            <p:txEl>
                                              <p:pRg st="4" end="4"/>
                                            </p:txEl>
                                          </p:spTgt>
                                        </p:tgtEl>
                                        <p:attrNameLst>
                                          <p:attrName>ppt_y</p:attrName>
                                        </p:attrNameLst>
                                      </p:cBhvr>
                                      <p:tavLst>
                                        <p:tav tm="0" fmla="#ppt_y-sin(pi*$)/3">
                                          <p:val>
                                            <p:fltVal val="0.5"/>
                                          </p:val>
                                        </p:tav>
                                        <p:tav tm="100000">
                                          <p:val>
                                            <p:fltVal val="1"/>
                                          </p:val>
                                        </p:tav>
                                      </p:tavLst>
                                    </p:anim>
                                    <p:anim calcmode="lin" valueType="num">
                                      <p:cBhvr>
                                        <p:cTn id="43" dur="664" tmFilter="0, 0; 0.125,0.2665; 0.25,0.4; 0.375,0.465; 0.5,0.5;  0.625,0.535; 0.75,0.6; 0.875,0.7335; 1,1">
                                          <p:stCondLst>
                                            <p:cond delay="664"/>
                                          </p:stCondLst>
                                        </p:cTn>
                                        <p:tgtEl>
                                          <p:spTgt spid="15">
                                            <p:txEl>
                                              <p:pRg st="4" end="4"/>
                                            </p:txEl>
                                          </p:spTgt>
                                        </p:tgtEl>
                                        <p:attrNameLst>
                                          <p:attrName>ppt_y</p:attrName>
                                        </p:attrNameLst>
                                      </p:cBhvr>
                                      <p:tavLst>
                                        <p:tav tm="0" fmla="#ppt_y-sin(pi*$)/9">
                                          <p:val>
                                            <p:fltVal val="0"/>
                                          </p:val>
                                        </p:tav>
                                        <p:tav tm="100000">
                                          <p:val>
                                            <p:fltVal val="1"/>
                                          </p:val>
                                        </p:tav>
                                      </p:tavLst>
                                    </p:anim>
                                    <p:anim calcmode="lin" valueType="num">
                                      <p:cBhvr>
                                        <p:cTn id="44" dur="332" tmFilter="0, 0; 0.125,0.2665; 0.25,0.4; 0.375,0.465; 0.5,0.5;  0.625,0.535; 0.75,0.6; 0.875,0.7335; 1,1">
                                          <p:stCondLst>
                                            <p:cond delay="1324"/>
                                          </p:stCondLst>
                                        </p:cTn>
                                        <p:tgtEl>
                                          <p:spTgt spid="15">
                                            <p:txEl>
                                              <p:pRg st="4" end="4"/>
                                            </p:txEl>
                                          </p:spTgt>
                                        </p:tgtEl>
                                        <p:attrNameLst>
                                          <p:attrName>ppt_y</p:attrName>
                                        </p:attrNameLst>
                                      </p:cBhvr>
                                      <p:tavLst>
                                        <p:tav tm="0" fmla="#ppt_y-sin(pi*$)/27">
                                          <p:val>
                                            <p:fltVal val="0"/>
                                          </p:val>
                                        </p:tav>
                                        <p:tav tm="100000">
                                          <p:val>
                                            <p:fltVal val="1"/>
                                          </p:val>
                                        </p:tav>
                                      </p:tavLst>
                                    </p:anim>
                                    <p:anim calcmode="lin" valueType="num">
                                      <p:cBhvr>
                                        <p:cTn id="45" dur="164" tmFilter="0, 0; 0.125,0.2665; 0.25,0.4; 0.375,0.465; 0.5,0.5;  0.625,0.535; 0.75,0.6; 0.875,0.7335; 1,1">
                                          <p:stCondLst>
                                            <p:cond delay="1656"/>
                                          </p:stCondLst>
                                        </p:cTn>
                                        <p:tgtEl>
                                          <p:spTgt spid="15">
                                            <p:txEl>
                                              <p:pRg st="4" end="4"/>
                                            </p:txEl>
                                          </p:spTgt>
                                        </p:tgtEl>
                                        <p:attrNameLst>
                                          <p:attrName>ppt_y</p:attrName>
                                        </p:attrNameLst>
                                      </p:cBhvr>
                                      <p:tavLst>
                                        <p:tav tm="0" fmla="#ppt_y-sin(pi*$)/81">
                                          <p:val>
                                            <p:fltVal val="0"/>
                                          </p:val>
                                        </p:tav>
                                        <p:tav tm="100000">
                                          <p:val>
                                            <p:fltVal val="1"/>
                                          </p:val>
                                        </p:tav>
                                      </p:tavLst>
                                    </p:anim>
                                    <p:animScale>
                                      <p:cBhvr>
                                        <p:cTn id="46" dur="26">
                                          <p:stCondLst>
                                            <p:cond delay="650"/>
                                          </p:stCondLst>
                                        </p:cTn>
                                        <p:tgtEl>
                                          <p:spTgt spid="15">
                                            <p:txEl>
                                              <p:pRg st="4" end="4"/>
                                            </p:txEl>
                                          </p:spTgt>
                                        </p:tgtEl>
                                      </p:cBhvr>
                                      <p:to x="100000" y="60000"/>
                                    </p:animScale>
                                    <p:animScale>
                                      <p:cBhvr>
                                        <p:cTn id="47" dur="166" decel="50000">
                                          <p:stCondLst>
                                            <p:cond delay="676"/>
                                          </p:stCondLst>
                                        </p:cTn>
                                        <p:tgtEl>
                                          <p:spTgt spid="15">
                                            <p:txEl>
                                              <p:pRg st="4" end="4"/>
                                            </p:txEl>
                                          </p:spTgt>
                                        </p:tgtEl>
                                      </p:cBhvr>
                                      <p:to x="100000" y="100000"/>
                                    </p:animScale>
                                    <p:animScale>
                                      <p:cBhvr>
                                        <p:cTn id="48" dur="26">
                                          <p:stCondLst>
                                            <p:cond delay="1312"/>
                                          </p:stCondLst>
                                        </p:cTn>
                                        <p:tgtEl>
                                          <p:spTgt spid="15">
                                            <p:txEl>
                                              <p:pRg st="4" end="4"/>
                                            </p:txEl>
                                          </p:spTgt>
                                        </p:tgtEl>
                                      </p:cBhvr>
                                      <p:to x="100000" y="80000"/>
                                    </p:animScale>
                                    <p:animScale>
                                      <p:cBhvr>
                                        <p:cTn id="49" dur="166" decel="50000">
                                          <p:stCondLst>
                                            <p:cond delay="1338"/>
                                          </p:stCondLst>
                                        </p:cTn>
                                        <p:tgtEl>
                                          <p:spTgt spid="15">
                                            <p:txEl>
                                              <p:pRg st="4" end="4"/>
                                            </p:txEl>
                                          </p:spTgt>
                                        </p:tgtEl>
                                      </p:cBhvr>
                                      <p:to x="100000" y="100000"/>
                                    </p:animScale>
                                    <p:animScale>
                                      <p:cBhvr>
                                        <p:cTn id="50" dur="26">
                                          <p:stCondLst>
                                            <p:cond delay="1642"/>
                                          </p:stCondLst>
                                        </p:cTn>
                                        <p:tgtEl>
                                          <p:spTgt spid="15">
                                            <p:txEl>
                                              <p:pRg st="4" end="4"/>
                                            </p:txEl>
                                          </p:spTgt>
                                        </p:tgtEl>
                                      </p:cBhvr>
                                      <p:to x="100000" y="90000"/>
                                    </p:animScale>
                                    <p:animScale>
                                      <p:cBhvr>
                                        <p:cTn id="51" dur="166" decel="50000">
                                          <p:stCondLst>
                                            <p:cond delay="1668"/>
                                          </p:stCondLst>
                                        </p:cTn>
                                        <p:tgtEl>
                                          <p:spTgt spid="15">
                                            <p:txEl>
                                              <p:pRg st="4" end="4"/>
                                            </p:txEl>
                                          </p:spTgt>
                                        </p:tgtEl>
                                      </p:cBhvr>
                                      <p:to x="100000" y="100000"/>
                                    </p:animScale>
                                    <p:animScale>
                                      <p:cBhvr>
                                        <p:cTn id="52" dur="26">
                                          <p:stCondLst>
                                            <p:cond delay="1808"/>
                                          </p:stCondLst>
                                        </p:cTn>
                                        <p:tgtEl>
                                          <p:spTgt spid="15">
                                            <p:txEl>
                                              <p:pRg st="4" end="4"/>
                                            </p:txEl>
                                          </p:spTgt>
                                        </p:tgtEl>
                                      </p:cBhvr>
                                      <p:to x="100000" y="95000"/>
                                    </p:animScale>
                                    <p:animScale>
                                      <p:cBhvr>
                                        <p:cTn id="53" dur="166" decel="50000">
                                          <p:stCondLst>
                                            <p:cond delay="1834"/>
                                          </p:stCondLst>
                                        </p:cTn>
                                        <p:tgtEl>
                                          <p:spTgt spid="15">
                                            <p:txEl>
                                              <p:pRg st="4" end="4"/>
                                            </p:txEl>
                                          </p:spTgt>
                                        </p:tgtEl>
                                      </p:cBhvr>
                                      <p:to x="100000" y="100000"/>
                                    </p:animScale>
                                  </p:childTnLst>
                                </p:cTn>
                              </p:par>
                            </p:childTnLst>
                          </p:cTn>
                        </p:par>
                      </p:childTnLst>
                    </p:cTn>
                  </p:par>
                  <p:par>
                    <p:cTn id="54" fill="hold">
                      <p:stCondLst>
                        <p:cond delay="indefinite"/>
                      </p:stCondLst>
                      <p:childTnLst>
                        <p:par>
                          <p:cTn id="55" fill="hold">
                            <p:stCondLst>
                              <p:cond delay="0"/>
                            </p:stCondLst>
                            <p:childTnLst>
                              <p:par>
                                <p:cTn id="56" presetID="14" presetClass="entr" presetSubtype="10" fill="hold" grpId="0" nodeType="clickEffect">
                                  <p:stCondLst>
                                    <p:cond delay="0"/>
                                  </p:stCondLst>
                                  <p:childTnLst>
                                    <p:set>
                                      <p:cBhvr>
                                        <p:cTn id="57" dur="1" fill="hold">
                                          <p:stCondLst>
                                            <p:cond delay="0"/>
                                          </p:stCondLst>
                                        </p:cTn>
                                        <p:tgtEl>
                                          <p:spTgt spid="15">
                                            <p:txEl>
                                              <p:pRg st="5" end="5"/>
                                            </p:txEl>
                                          </p:spTgt>
                                        </p:tgtEl>
                                        <p:attrNameLst>
                                          <p:attrName>style.visibility</p:attrName>
                                        </p:attrNameLst>
                                      </p:cBhvr>
                                      <p:to>
                                        <p:strVal val="visible"/>
                                      </p:to>
                                    </p:set>
                                    <p:animEffect transition="in" filter="randombar(horizontal)">
                                      <p:cBhvr>
                                        <p:cTn id="58" dur="500"/>
                                        <p:tgtEl>
                                          <p:spTgt spid="15">
                                            <p:txEl>
                                              <p:pRg st="5" end="5"/>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14" presetClass="entr" presetSubtype="10" fill="hold" grpId="0" nodeType="clickEffect">
                                  <p:stCondLst>
                                    <p:cond delay="0"/>
                                  </p:stCondLst>
                                  <p:childTnLst>
                                    <p:set>
                                      <p:cBhvr>
                                        <p:cTn id="62" dur="1" fill="hold">
                                          <p:stCondLst>
                                            <p:cond delay="0"/>
                                          </p:stCondLst>
                                        </p:cTn>
                                        <p:tgtEl>
                                          <p:spTgt spid="15">
                                            <p:txEl>
                                              <p:pRg st="6" end="6"/>
                                            </p:txEl>
                                          </p:spTgt>
                                        </p:tgtEl>
                                        <p:attrNameLst>
                                          <p:attrName>style.visibility</p:attrName>
                                        </p:attrNameLst>
                                      </p:cBhvr>
                                      <p:to>
                                        <p:strVal val="visible"/>
                                      </p:to>
                                    </p:set>
                                    <p:animEffect transition="in" filter="randombar(horizontal)">
                                      <p:cBhvr>
                                        <p:cTn id="63" dur="500"/>
                                        <p:tgtEl>
                                          <p:spTgt spid="15">
                                            <p:txEl>
                                              <p:pRg st="6" end="6"/>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4" presetClass="entr" presetSubtype="10" fill="hold" grpId="0" nodeType="clickEffect">
                                  <p:stCondLst>
                                    <p:cond delay="0"/>
                                  </p:stCondLst>
                                  <p:childTnLst>
                                    <p:set>
                                      <p:cBhvr>
                                        <p:cTn id="67" dur="1" fill="hold">
                                          <p:stCondLst>
                                            <p:cond delay="0"/>
                                          </p:stCondLst>
                                        </p:cTn>
                                        <p:tgtEl>
                                          <p:spTgt spid="15">
                                            <p:txEl>
                                              <p:pRg st="7" end="7"/>
                                            </p:txEl>
                                          </p:spTgt>
                                        </p:tgtEl>
                                        <p:attrNameLst>
                                          <p:attrName>style.visibility</p:attrName>
                                        </p:attrNameLst>
                                      </p:cBhvr>
                                      <p:to>
                                        <p:strVal val="visible"/>
                                      </p:to>
                                    </p:set>
                                    <p:animEffect transition="in" filter="randombar(horizontal)">
                                      <p:cBhvr>
                                        <p:cTn id="68" dur="500"/>
                                        <p:tgtEl>
                                          <p:spTgt spid="15">
                                            <p:txEl>
                                              <p:pRg st="7" end="7"/>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14" presetClass="entr" presetSubtype="10" fill="hold" grpId="0" nodeType="clickEffect">
                                  <p:stCondLst>
                                    <p:cond delay="0"/>
                                  </p:stCondLst>
                                  <p:childTnLst>
                                    <p:set>
                                      <p:cBhvr>
                                        <p:cTn id="72" dur="1" fill="hold">
                                          <p:stCondLst>
                                            <p:cond delay="0"/>
                                          </p:stCondLst>
                                        </p:cTn>
                                        <p:tgtEl>
                                          <p:spTgt spid="15">
                                            <p:txEl>
                                              <p:pRg st="8" end="8"/>
                                            </p:txEl>
                                          </p:spTgt>
                                        </p:tgtEl>
                                        <p:attrNameLst>
                                          <p:attrName>style.visibility</p:attrName>
                                        </p:attrNameLst>
                                      </p:cBhvr>
                                      <p:to>
                                        <p:strVal val="visible"/>
                                      </p:to>
                                    </p:set>
                                    <p:animEffect transition="in" filter="randombar(horizontal)">
                                      <p:cBhvr>
                                        <p:cTn id="73" dur="500"/>
                                        <p:tgtEl>
                                          <p:spTgt spid="1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Teliss_Tong\Copy\定期备份\工作备份\！PPT图片及版面资源\06-PPT精选插图\04-图标\西装小人.png"/>
          <p:cNvPicPr>
            <a:picLocks noChangeAspect="1" noChangeArrowheads="1"/>
          </p:cNvPicPr>
          <p:nvPr/>
        </p:nvPicPr>
        <p:blipFill>
          <a:blip r:embed="rId1">
            <a:extLst>
              <a:ext uri="{28A0092B-C50C-407E-A947-70E740481C1C}">
                <a14:useLocalDpi xmlns:a14="http://schemas.microsoft.com/office/drawing/2010/main" val="0"/>
              </a:ext>
            </a:extLst>
          </a:blip>
          <a:srcRect t="5034" r="7153" b="2864"/>
          <a:stretch>
            <a:fillRect/>
          </a:stretch>
        </p:blipFill>
        <p:spPr bwMode="auto">
          <a:xfrm>
            <a:off x="31750" y="3759200"/>
            <a:ext cx="2211388" cy="309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日期占位符 2"/>
          <p:cNvSpPr txBox="1">
            <a:spLocks noGrp="1" noChangeArrowheads="1"/>
          </p:cNvSpPr>
          <p:nvPr/>
        </p:nvSpPr>
        <p:spPr bwMode="auto">
          <a:xfrm>
            <a:off x="457200" y="6356350"/>
            <a:ext cx="21336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fld id="{4238B4AA-CDC1-497E-B560-DD057ED7BD5E}" type="datetime1">
              <a:rPr lang="zh-CN" altLang="en-US" sz="1200" b="0">
                <a:solidFill>
                  <a:srgbClr val="898989"/>
                </a:solidFill>
                <a:latin typeface="Hiragino Sans GB W3" pitchFamily="2" charset="-122"/>
                <a:ea typeface="Hiragino Sans GB W3" pitchFamily="2" charset="-122"/>
                <a:sym typeface="Hiragino Sans GB W3" pitchFamily="2" charset="-122"/>
              </a:rPr>
            </a:fld>
            <a:endParaRPr lang="en-US" altLang="zh-CN">
              <a:solidFill>
                <a:prstClr val="white"/>
              </a:solidFill>
              <a:ea typeface="微软雅黑" panose="020B0503020204020204" pitchFamily="34" charset="-122"/>
              <a:sym typeface="Hiragino Sans GB W3" pitchFamily="2" charset="-122"/>
            </a:endParaRPr>
          </a:p>
        </p:txBody>
      </p:sp>
      <p:sp>
        <p:nvSpPr>
          <p:cNvPr id="7" name="Rectangle 3"/>
          <p:cNvSpPr>
            <a:spLocks noChangeArrowheads="1"/>
          </p:cNvSpPr>
          <p:nvPr/>
        </p:nvSpPr>
        <p:spPr bwMode="auto">
          <a:xfrm>
            <a:off x="1978025" y="2060575"/>
            <a:ext cx="5764213" cy="262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nSpc>
                <a:spcPct val="150000"/>
              </a:lnSpc>
              <a:spcBef>
                <a:spcPct val="20000"/>
              </a:spcBef>
              <a:buClr>
                <a:srgbClr val="0000FF"/>
              </a:buClr>
              <a:buFont typeface="Wingdings" panose="05000000000000000000" pitchFamily="2" charset="2"/>
              <a:buNone/>
            </a:pPr>
            <a:r>
              <a:rPr lang="zh-CN" altLang="en-US" sz="2800" dirty="0">
                <a:solidFill>
                  <a:srgbClr val="1F497D"/>
                </a:solidFill>
                <a:latin typeface="Verdana" panose="020B0604030504040204" pitchFamily="34" charset="0"/>
              </a:rPr>
              <a:t>       </a:t>
            </a:r>
            <a:r>
              <a:rPr lang="en-US" altLang="zh-CN" b="0" dirty="0">
                <a:solidFill>
                  <a:prstClr val="black"/>
                </a:solidFill>
                <a:ea typeface="微软雅黑" panose="020B0503020204020204" pitchFamily="34" charset="-122"/>
              </a:rPr>
              <a:t>2015</a:t>
            </a:r>
            <a:r>
              <a:rPr lang="zh-CN" altLang="en-US" b="0" dirty="0">
                <a:solidFill>
                  <a:prstClr val="black"/>
                </a:solidFill>
                <a:ea typeface="微软雅黑" panose="020B0503020204020204" pitchFamily="34" charset="-122"/>
              </a:rPr>
              <a:t>年</a:t>
            </a:r>
            <a:r>
              <a:rPr lang="en-US" altLang="zh-CN" b="0" dirty="0">
                <a:solidFill>
                  <a:prstClr val="black"/>
                </a:solidFill>
                <a:ea typeface="微软雅黑" panose="020B0503020204020204" pitchFamily="34" charset="-122"/>
              </a:rPr>
              <a:t>X</a:t>
            </a:r>
            <a:r>
              <a:rPr lang="zh-CN" altLang="en-US" b="0" dirty="0">
                <a:solidFill>
                  <a:prstClr val="black"/>
                </a:solidFill>
                <a:ea typeface="微软雅黑" panose="020B0503020204020204" pitchFamily="34" charset="-122"/>
              </a:rPr>
              <a:t>月，刘某到我公司某部门办事，趁无人时，到某技术人员公位操作办公计算机，由于该办公计算机没有设置口令，给了刘某可乘之机。刘某窃取了大量公司重要办公文件，并卖给公司竞争对手，给公司造成重大经济损失。</a:t>
            </a:r>
            <a:endParaRPr lang="en-US" altLang="zh-CN" b="0" dirty="0">
              <a:solidFill>
                <a:prstClr val="black"/>
              </a:solidFill>
              <a:ea typeface="微软雅黑" panose="020B0503020204020204" pitchFamily="34" charset="-122"/>
            </a:endParaRPr>
          </a:p>
        </p:txBody>
      </p:sp>
      <p:sp>
        <p:nvSpPr>
          <p:cNvPr id="8" name="对角圆角矩形 9"/>
          <p:cNvSpPr/>
          <p:nvPr/>
        </p:nvSpPr>
        <p:spPr bwMode="auto">
          <a:xfrm>
            <a:off x="682625" y="1628775"/>
            <a:ext cx="1276350" cy="431800"/>
          </a:xfrm>
          <a:custGeom>
            <a:avLst/>
            <a:gdLst>
              <a:gd name="T0" fmla="*/ 71968 w 1276350"/>
              <a:gd name="T1" fmla="*/ 0 h 431800"/>
              <a:gd name="T2" fmla="*/ 1060450 w 1276350"/>
              <a:gd name="T3" fmla="*/ 0 h 431800"/>
              <a:gd name="T4" fmla="*/ 1276350 w 1276350"/>
              <a:gd name="T5" fmla="*/ 215900 h 431800"/>
              <a:gd name="T6" fmla="*/ 1276350 w 1276350"/>
              <a:gd name="T7" fmla="*/ 359832 h 431800"/>
              <a:gd name="T8" fmla="*/ 1204382 w 1276350"/>
              <a:gd name="T9" fmla="*/ 431800 h 431800"/>
              <a:gd name="T10" fmla="*/ 215900 w 1276350"/>
              <a:gd name="T11" fmla="*/ 431800 h 431800"/>
              <a:gd name="T12" fmla="*/ 0 w 1276350"/>
              <a:gd name="T13" fmla="*/ 215900 h 431800"/>
              <a:gd name="T14" fmla="*/ 0 w 1276350"/>
              <a:gd name="T15" fmla="*/ 71968 h 431800"/>
              <a:gd name="T16" fmla="*/ 71968 w 1276350"/>
              <a:gd name="T17" fmla="*/ 0 h 4318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76350"/>
              <a:gd name="T28" fmla="*/ 0 h 431800"/>
              <a:gd name="T29" fmla="*/ 1276350 w 1276350"/>
              <a:gd name="T30" fmla="*/ 431800 h 4318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76350" h="431800">
                <a:moveTo>
                  <a:pt x="71968" y="0"/>
                </a:moveTo>
                <a:lnTo>
                  <a:pt x="1060450" y="0"/>
                </a:lnTo>
                <a:cubicBezTo>
                  <a:pt x="1179688" y="0"/>
                  <a:pt x="1276350" y="96662"/>
                  <a:pt x="1276350" y="215900"/>
                </a:cubicBezTo>
                <a:lnTo>
                  <a:pt x="1276350" y="359832"/>
                </a:lnTo>
                <a:cubicBezTo>
                  <a:pt x="1276350" y="399579"/>
                  <a:pt x="1244129" y="431800"/>
                  <a:pt x="1204382" y="431800"/>
                </a:cubicBezTo>
                <a:lnTo>
                  <a:pt x="215900" y="431800"/>
                </a:lnTo>
                <a:cubicBezTo>
                  <a:pt x="96662" y="431800"/>
                  <a:pt x="0" y="335138"/>
                  <a:pt x="0" y="215900"/>
                </a:cubicBezTo>
                <a:lnTo>
                  <a:pt x="0" y="71968"/>
                </a:lnTo>
                <a:cubicBezTo>
                  <a:pt x="0" y="32221"/>
                  <a:pt x="32221" y="0"/>
                  <a:pt x="71968" y="0"/>
                </a:cubicBezTo>
                <a:close/>
              </a:path>
            </a:pathLst>
          </a:custGeom>
          <a:noFill/>
          <a:ln w="12700" cap="rnd">
            <a:solidFill>
              <a:srgbClr val="F05425"/>
            </a:solidFill>
            <a:prstDash val="sysDash"/>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a:r>
              <a:rPr lang="zh-CN" altLang="en-US" sz="2000" b="0">
                <a:solidFill>
                  <a:srgbClr val="F05425"/>
                </a:solidFill>
                <a:ea typeface="微软雅黑" panose="020B0503020204020204" pitchFamily="34" charset="-122"/>
              </a:rPr>
              <a:t>背景</a:t>
            </a:r>
            <a:endParaRPr lang="zh-CN" altLang="en-US" sz="2000" b="0">
              <a:solidFill>
                <a:srgbClr val="F05425"/>
              </a:solidFill>
              <a:ea typeface="微软雅黑" panose="020B0503020204020204" pitchFamily="34" charset="-122"/>
            </a:endParaRPr>
          </a:p>
        </p:txBody>
      </p:sp>
      <p:cxnSp>
        <p:nvCxnSpPr>
          <p:cNvPr id="9" name="直接连接符 11"/>
          <p:cNvCxnSpPr>
            <a:cxnSpLocks noChangeShapeType="1"/>
          </p:cNvCxnSpPr>
          <p:nvPr/>
        </p:nvCxnSpPr>
        <p:spPr bwMode="auto">
          <a:xfrm>
            <a:off x="1958975" y="1844675"/>
            <a:ext cx="5710238" cy="0"/>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cxnSp>
        <p:nvCxnSpPr>
          <p:cNvPr id="10" name="直接连接符 14"/>
          <p:cNvCxnSpPr>
            <a:cxnSpLocks noChangeShapeType="1"/>
          </p:cNvCxnSpPr>
          <p:nvPr/>
        </p:nvCxnSpPr>
        <p:spPr bwMode="auto">
          <a:xfrm>
            <a:off x="1330325" y="2060575"/>
            <a:ext cx="0" cy="1800225"/>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grpSp>
        <p:nvGrpSpPr>
          <p:cNvPr id="11" name="Group 9"/>
          <p:cNvGrpSpPr/>
          <p:nvPr/>
        </p:nvGrpSpPr>
        <p:grpSpPr bwMode="auto">
          <a:xfrm>
            <a:off x="2663825" y="4687888"/>
            <a:ext cx="5005388" cy="1608675"/>
            <a:chOff x="0" y="0"/>
            <a:chExt cx="5005332" cy="1608959"/>
          </a:xfrm>
        </p:grpSpPr>
        <p:grpSp>
          <p:nvGrpSpPr>
            <p:cNvPr id="12" name="Group 10"/>
            <p:cNvGrpSpPr/>
            <p:nvPr/>
          </p:nvGrpSpPr>
          <p:grpSpPr bwMode="auto">
            <a:xfrm>
              <a:off x="0" y="0"/>
              <a:ext cx="5005332" cy="1608959"/>
              <a:chOff x="0" y="0"/>
              <a:chExt cx="5005332" cy="1608959"/>
            </a:xfrm>
          </p:grpSpPr>
          <p:sp>
            <p:nvSpPr>
              <p:cNvPr id="14" name="Rectangle 3"/>
              <p:cNvSpPr>
                <a:spLocks noChangeArrowheads="1"/>
              </p:cNvSpPr>
              <p:nvPr/>
            </p:nvSpPr>
            <p:spPr bwMode="auto">
              <a:xfrm>
                <a:off x="0" y="0"/>
                <a:ext cx="5005332" cy="1608959"/>
              </a:xfrm>
              <a:prstGeom prst="rect">
                <a:avLst/>
              </a:prstGeom>
              <a:solidFill>
                <a:srgbClr val="A6A6A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6" tIns="45718" rIns="91436" bIns="45718" anchor="ctr"/>
              <a:lstStyle>
                <a:lvl1pPr defTabSz="68453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defTabSz="68453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defTabSz="68453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defTabSz="68453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defTabSz="68453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eaLnBrk="1" hangingPunct="1"/>
                <a:endParaRPr lang="en-US" altLang="zh-CN" b="0">
                  <a:solidFill>
                    <a:prstClr val="white"/>
                  </a:solidFill>
                  <a:ea typeface="微软雅黑" panose="020B0503020204020204" pitchFamily="34" charset="-122"/>
                </a:endParaRPr>
              </a:p>
              <a:p>
                <a:pPr algn="ctr" eaLnBrk="1" hangingPunct="1"/>
                <a:endParaRPr lang="en-US" altLang="zh-CN" b="0">
                  <a:solidFill>
                    <a:prstClr val="white"/>
                  </a:solidFill>
                  <a:ea typeface="微软雅黑" panose="020B0503020204020204" pitchFamily="34" charset="-122"/>
                </a:endParaRPr>
              </a:p>
            </p:txBody>
          </p:sp>
          <p:sp>
            <p:nvSpPr>
              <p:cNvPr id="15" name="Freeform 13"/>
              <p:cNvSpPr/>
              <p:nvPr/>
            </p:nvSpPr>
            <p:spPr bwMode="auto">
              <a:xfrm rot="10800000">
                <a:off x="220670" y="504231"/>
                <a:ext cx="606748" cy="660716"/>
              </a:xfrm>
              <a:custGeom>
                <a:avLst/>
                <a:gdLst>
                  <a:gd name="T0" fmla="*/ 59983 w 526"/>
                  <a:gd name="T1" fmla="*/ 602702 h 615"/>
                  <a:gd name="T2" fmla="*/ 27684 w 526"/>
                  <a:gd name="T3" fmla="*/ 572621 h 615"/>
                  <a:gd name="T4" fmla="*/ 59983 w 526"/>
                  <a:gd name="T5" fmla="*/ 543613 h 615"/>
                  <a:gd name="T6" fmla="*/ 46141 w 526"/>
                  <a:gd name="T7" fmla="*/ 500640 h 615"/>
                  <a:gd name="T8" fmla="*/ 28838 w 526"/>
                  <a:gd name="T9" fmla="*/ 460890 h 615"/>
                  <a:gd name="T10" fmla="*/ 190330 w 526"/>
                  <a:gd name="T11" fmla="*/ 443700 h 615"/>
                  <a:gd name="T12" fmla="*/ 35759 w 526"/>
                  <a:gd name="T13" fmla="*/ 396430 h 615"/>
                  <a:gd name="T14" fmla="*/ 35759 w 526"/>
                  <a:gd name="T15" fmla="*/ 353456 h 615"/>
                  <a:gd name="T16" fmla="*/ 190330 w 526"/>
                  <a:gd name="T17" fmla="*/ 304037 h 615"/>
                  <a:gd name="T18" fmla="*/ 28838 w 526"/>
                  <a:gd name="T19" fmla="*/ 286847 h 615"/>
                  <a:gd name="T20" fmla="*/ 46141 w 526"/>
                  <a:gd name="T21" fmla="*/ 247097 h 615"/>
                  <a:gd name="T22" fmla="*/ 59983 w 526"/>
                  <a:gd name="T23" fmla="*/ 206272 h 615"/>
                  <a:gd name="T24" fmla="*/ 27684 w 526"/>
                  <a:gd name="T25" fmla="*/ 176191 h 615"/>
                  <a:gd name="T26" fmla="*/ 59983 w 526"/>
                  <a:gd name="T27" fmla="*/ 148258 h 615"/>
                  <a:gd name="T28" fmla="*/ 46141 w 526"/>
                  <a:gd name="T29" fmla="*/ 105285 h 615"/>
                  <a:gd name="T30" fmla="*/ 28838 w 526"/>
                  <a:gd name="T31" fmla="*/ 65534 h 615"/>
                  <a:gd name="T32" fmla="*/ 248005 w 526"/>
                  <a:gd name="T33" fmla="*/ 48345 h 615"/>
                  <a:gd name="T34" fmla="*/ 279150 w 526"/>
                  <a:gd name="T35" fmla="*/ 78426 h 615"/>
                  <a:gd name="T36" fmla="*/ 248005 w 526"/>
                  <a:gd name="T37" fmla="*/ 106359 h 615"/>
                  <a:gd name="T38" fmla="*/ 260694 w 526"/>
                  <a:gd name="T39" fmla="*/ 149333 h 615"/>
                  <a:gd name="T40" fmla="*/ 276843 w 526"/>
                  <a:gd name="T41" fmla="*/ 189083 h 615"/>
                  <a:gd name="T42" fmla="*/ 190330 w 526"/>
                  <a:gd name="T43" fmla="*/ 206272 h 615"/>
                  <a:gd name="T44" fmla="*/ 271076 w 526"/>
                  <a:gd name="T45" fmla="*/ 253543 h 615"/>
                  <a:gd name="T46" fmla="*/ 271076 w 526"/>
                  <a:gd name="T47" fmla="*/ 296516 h 615"/>
                  <a:gd name="T48" fmla="*/ 190330 w 526"/>
                  <a:gd name="T49" fmla="*/ 345936 h 615"/>
                  <a:gd name="T50" fmla="*/ 276843 w 526"/>
                  <a:gd name="T51" fmla="*/ 363125 h 615"/>
                  <a:gd name="T52" fmla="*/ 260694 w 526"/>
                  <a:gd name="T53" fmla="*/ 402876 h 615"/>
                  <a:gd name="T54" fmla="*/ 248005 w 526"/>
                  <a:gd name="T55" fmla="*/ 443700 h 615"/>
                  <a:gd name="T56" fmla="*/ 279150 w 526"/>
                  <a:gd name="T57" fmla="*/ 473782 h 615"/>
                  <a:gd name="T58" fmla="*/ 248005 w 526"/>
                  <a:gd name="T59" fmla="*/ 502789 h 615"/>
                  <a:gd name="T60" fmla="*/ 260694 w 526"/>
                  <a:gd name="T61" fmla="*/ 545762 h 615"/>
                  <a:gd name="T62" fmla="*/ 276843 w 526"/>
                  <a:gd name="T63" fmla="*/ 584438 h 615"/>
                  <a:gd name="T64" fmla="*/ 190330 w 526"/>
                  <a:gd name="T65" fmla="*/ 602702 h 615"/>
                  <a:gd name="T66" fmla="*/ 581371 w 526"/>
                  <a:gd name="T67" fmla="*/ 397504 h 615"/>
                  <a:gd name="T68" fmla="*/ 562914 w 526"/>
                  <a:gd name="T69" fmla="*/ 620966 h 615"/>
                  <a:gd name="T70" fmla="*/ 319523 w 526"/>
                  <a:gd name="T71" fmla="*/ 614520 h 615"/>
                  <a:gd name="T72" fmla="*/ 312602 w 526"/>
                  <a:gd name="T73" fmla="*/ 385686 h 615"/>
                  <a:gd name="T74" fmla="*/ 462559 w 526"/>
                  <a:gd name="T75" fmla="*/ 366348 h 615"/>
                  <a:gd name="T76" fmla="*/ 336826 w 526"/>
                  <a:gd name="T77" fmla="*/ 296516 h 615"/>
                  <a:gd name="T78" fmla="*/ 336826 w 526"/>
                  <a:gd name="T79" fmla="*/ 253543 h 615"/>
                  <a:gd name="T80" fmla="*/ 462559 w 526"/>
                  <a:gd name="T81" fmla="*/ 206272 h 615"/>
                  <a:gd name="T82" fmla="*/ 329905 w 526"/>
                  <a:gd name="T83" fmla="*/ 189083 h 615"/>
                  <a:gd name="T84" fmla="*/ 347207 w 526"/>
                  <a:gd name="T85" fmla="*/ 149333 h 615"/>
                  <a:gd name="T86" fmla="*/ 358743 w 526"/>
                  <a:gd name="T87" fmla="*/ 106359 h 615"/>
                  <a:gd name="T88" fmla="*/ 328751 w 526"/>
                  <a:gd name="T89" fmla="*/ 78426 h 615"/>
                  <a:gd name="T90" fmla="*/ 358743 w 526"/>
                  <a:gd name="T91" fmla="*/ 48345 h 615"/>
                  <a:gd name="T92" fmla="*/ 577910 w 526"/>
                  <a:gd name="T93" fmla="*/ 65534 h 615"/>
                  <a:gd name="T94" fmla="*/ 561761 w 526"/>
                  <a:gd name="T95" fmla="*/ 105285 h 615"/>
                  <a:gd name="T96" fmla="*/ 547919 w 526"/>
                  <a:gd name="T97" fmla="*/ 148258 h 615"/>
                  <a:gd name="T98" fmla="*/ 580217 w 526"/>
                  <a:gd name="T99" fmla="*/ 176191 h 615"/>
                  <a:gd name="T100" fmla="*/ 547919 w 526"/>
                  <a:gd name="T101" fmla="*/ 206272 h 615"/>
                  <a:gd name="T102" fmla="*/ 561761 w 526"/>
                  <a:gd name="T103" fmla="*/ 247097 h 615"/>
                  <a:gd name="T104" fmla="*/ 577910 w 526"/>
                  <a:gd name="T105" fmla="*/ 286847 h 615"/>
                  <a:gd name="T106" fmla="*/ 462559 w 526"/>
                  <a:gd name="T107" fmla="*/ 304037 h 615"/>
                  <a:gd name="T108" fmla="*/ 573296 w 526"/>
                  <a:gd name="T109" fmla="*/ 376017 h 615"/>
                  <a:gd name="T110" fmla="*/ 606748 w 526"/>
                  <a:gd name="T111" fmla="*/ 397504 h 61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526"/>
                  <a:gd name="T169" fmla="*/ 0 h 615"/>
                  <a:gd name="T170" fmla="*/ 526 w 526"/>
                  <a:gd name="T171" fmla="*/ 615 h 615"/>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526" h="615">
                    <a:moveTo>
                      <a:pt x="0" y="615"/>
                    </a:moveTo>
                    <a:lnTo>
                      <a:pt x="165" y="615"/>
                    </a:lnTo>
                    <a:lnTo>
                      <a:pt x="165" y="561"/>
                    </a:lnTo>
                    <a:lnTo>
                      <a:pt x="52" y="561"/>
                    </a:lnTo>
                    <a:lnTo>
                      <a:pt x="40" y="559"/>
                    </a:lnTo>
                    <a:lnTo>
                      <a:pt x="31" y="553"/>
                    </a:lnTo>
                    <a:lnTo>
                      <a:pt x="25" y="544"/>
                    </a:lnTo>
                    <a:lnTo>
                      <a:pt x="24" y="533"/>
                    </a:lnTo>
                    <a:lnTo>
                      <a:pt x="25" y="522"/>
                    </a:lnTo>
                    <a:lnTo>
                      <a:pt x="31" y="513"/>
                    </a:lnTo>
                    <a:lnTo>
                      <a:pt x="40" y="508"/>
                    </a:lnTo>
                    <a:lnTo>
                      <a:pt x="52" y="506"/>
                    </a:lnTo>
                    <a:lnTo>
                      <a:pt x="165" y="506"/>
                    </a:lnTo>
                    <a:lnTo>
                      <a:pt x="165" y="468"/>
                    </a:lnTo>
                    <a:lnTo>
                      <a:pt x="52" y="468"/>
                    </a:lnTo>
                    <a:lnTo>
                      <a:pt x="40" y="466"/>
                    </a:lnTo>
                    <a:lnTo>
                      <a:pt x="31" y="460"/>
                    </a:lnTo>
                    <a:lnTo>
                      <a:pt x="25" y="452"/>
                    </a:lnTo>
                    <a:lnTo>
                      <a:pt x="24" y="441"/>
                    </a:lnTo>
                    <a:lnTo>
                      <a:pt x="25" y="429"/>
                    </a:lnTo>
                    <a:lnTo>
                      <a:pt x="31" y="421"/>
                    </a:lnTo>
                    <a:lnTo>
                      <a:pt x="40" y="415"/>
                    </a:lnTo>
                    <a:lnTo>
                      <a:pt x="52" y="413"/>
                    </a:lnTo>
                    <a:lnTo>
                      <a:pt x="165" y="413"/>
                    </a:lnTo>
                    <a:lnTo>
                      <a:pt x="165" y="376"/>
                    </a:lnTo>
                    <a:lnTo>
                      <a:pt x="52" y="376"/>
                    </a:lnTo>
                    <a:lnTo>
                      <a:pt x="40" y="375"/>
                    </a:lnTo>
                    <a:lnTo>
                      <a:pt x="31" y="369"/>
                    </a:lnTo>
                    <a:lnTo>
                      <a:pt x="25" y="360"/>
                    </a:lnTo>
                    <a:lnTo>
                      <a:pt x="24" y="348"/>
                    </a:lnTo>
                    <a:lnTo>
                      <a:pt x="25" y="338"/>
                    </a:lnTo>
                    <a:lnTo>
                      <a:pt x="31" y="329"/>
                    </a:lnTo>
                    <a:lnTo>
                      <a:pt x="40" y="323"/>
                    </a:lnTo>
                    <a:lnTo>
                      <a:pt x="52" y="322"/>
                    </a:lnTo>
                    <a:lnTo>
                      <a:pt x="165" y="322"/>
                    </a:lnTo>
                    <a:lnTo>
                      <a:pt x="165" y="283"/>
                    </a:lnTo>
                    <a:lnTo>
                      <a:pt x="52" y="283"/>
                    </a:lnTo>
                    <a:lnTo>
                      <a:pt x="40" y="282"/>
                    </a:lnTo>
                    <a:lnTo>
                      <a:pt x="31" y="276"/>
                    </a:lnTo>
                    <a:lnTo>
                      <a:pt x="25" y="267"/>
                    </a:lnTo>
                    <a:lnTo>
                      <a:pt x="24" y="257"/>
                    </a:lnTo>
                    <a:lnTo>
                      <a:pt x="25" y="245"/>
                    </a:lnTo>
                    <a:lnTo>
                      <a:pt x="31" y="236"/>
                    </a:lnTo>
                    <a:lnTo>
                      <a:pt x="40" y="230"/>
                    </a:lnTo>
                    <a:lnTo>
                      <a:pt x="52" y="229"/>
                    </a:lnTo>
                    <a:lnTo>
                      <a:pt x="165" y="229"/>
                    </a:lnTo>
                    <a:lnTo>
                      <a:pt x="165" y="192"/>
                    </a:lnTo>
                    <a:lnTo>
                      <a:pt x="52" y="192"/>
                    </a:lnTo>
                    <a:lnTo>
                      <a:pt x="40" y="191"/>
                    </a:lnTo>
                    <a:lnTo>
                      <a:pt x="31" y="185"/>
                    </a:lnTo>
                    <a:lnTo>
                      <a:pt x="25" y="176"/>
                    </a:lnTo>
                    <a:lnTo>
                      <a:pt x="24" y="164"/>
                    </a:lnTo>
                    <a:lnTo>
                      <a:pt x="25" y="154"/>
                    </a:lnTo>
                    <a:lnTo>
                      <a:pt x="31" y="145"/>
                    </a:lnTo>
                    <a:lnTo>
                      <a:pt x="40" y="139"/>
                    </a:lnTo>
                    <a:lnTo>
                      <a:pt x="52" y="138"/>
                    </a:lnTo>
                    <a:lnTo>
                      <a:pt x="165" y="138"/>
                    </a:lnTo>
                    <a:lnTo>
                      <a:pt x="165" y="99"/>
                    </a:lnTo>
                    <a:lnTo>
                      <a:pt x="52" y="99"/>
                    </a:lnTo>
                    <a:lnTo>
                      <a:pt x="40" y="98"/>
                    </a:lnTo>
                    <a:lnTo>
                      <a:pt x="31" y="92"/>
                    </a:lnTo>
                    <a:lnTo>
                      <a:pt x="25" y="83"/>
                    </a:lnTo>
                    <a:lnTo>
                      <a:pt x="24" y="73"/>
                    </a:lnTo>
                    <a:lnTo>
                      <a:pt x="25" y="61"/>
                    </a:lnTo>
                    <a:lnTo>
                      <a:pt x="31" y="52"/>
                    </a:lnTo>
                    <a:lnTo>
                      <a:pt x="40" y="46"/>
                    </a:lnTo>
                    <a:lnTo>
                      <a:pt x="52" y="45"/>
                    </a:lnTo>
                    <a:lnTo>
                      <a:pt x="215" y="45"/>
                    </a:lnTo>
                    <a:lnTo>
                      <a:pt x="226" y="46"/>
                    </a:lnTo>
                    <a:lnTo>
                      <a:pt x="235" y="52"/>
                    </a:lnTo>
                    <a:lnTo>
                      <a:pt x="240" y="61"/>
                    </a:lnTo>
                    <a:lnTo>
                      <a:pt x="242" y="73"/>
                    </a:lnTo>
                    <a:lnTo>
                      <a:pt x="240" y="83"/>
                    </a:lnTo>
                    <a:lnTo>
                      <a:pt x="235" y="92"/>
                    </a:lnTo>
                    <a:lnTo>
                      <a:pt x="226" y="98"/>
                    </a:lnTo>
                    <a:lnTo>
                      <a:pt x="215" y="99"/>
                    </a:lnTo>
                    <a:lnTo>
                      <a:pt x="165" y="99"/>
                    </a:lnTo>
                    <a:lnTo>
                      <a:pt x="165" y="138"/>
                    </a:lnTo>
                    <a:lnTo>
                      <a:pt x="215" y="138"/>
                    </a:lnTo>
                    <a:lnTo>
                      <a:pt x="226" y="139"/>
                    </a:lnTo>
                    <a:lnTo>
                      <a:pt x="235" y="145"/>
                    </a:lnTo>
                    <a:lnTo>
                      <a:pt x="240" y="154"/>
                    </a:lnTo>
                    <a:lnTo>
                      <a:pt x="242" y="164"/>
                    </a:lnTo>
                    <a:lnTo>
                      <a:pt x="240" y="176"/>
                    </a:lnTo>
                    <a:lnTo>
                      <a:pt x="235" y="185"/>
                    </a:lnTo>
                    <a:lnTo>
                      <a:pt x="226" y="191"/>
                    </a:lnTo>
                    <a:lnTo>
                      <a:pt x="215" y="192"/>
                    </a:lnTo>
                    <a:lnTo>
                      <a:pt x="165" y="192"/>
                    </a:lnTo>
                    <a:lnTo>
                      <a:pt x="165" y="229"/>
                    </a:lnTo>
                    <a:lnTo>
                      <a:pt x="215" y="229"/>
                    </a:lnTo>
                    <a:lnTo>
                      <a:pt x="226" y="230"/>
                    </a:lnTo>
                    <a:lnTo>
                      <a:pt x="235" y="236"/>
                    </a:lnTo>
                    <a:lnTo>
                      <a:pt x="240" y="245"/>
                    </a:lnTo>
                    <a:lnTo>
                      <a:pt x="242" y="257"/>
                    </a:lnTo>
                    <a:lnTo>
                      <a:pt x="240" y="267"/>
                    </a:lnTo>
                    <a:lnTo>
                      <a:pt x="235" y="276"/>
                    </a:lnTo>
                    <a:lnTo>
                      <a:pt x="226" y="282"/>
                    </a:lnTo>
                    <a:lnTo>
                      <a:pt x="215" y="283"/>
                    </a:lnTo>
                    <a:lnTo>
                      <a:pt x="165" y="283"/>
                    </a:lnTo>
                    <a:lnTo>
                      <a:pt x="165" y="322"/>
                    </a:lnTo>
                    <a:lnTo>
                      <a:pt x="215" y="322"/>
                    </a:lnTo>
                    <a:lnTo>
                      <a:pt x="226" y="323"/>
                    </a:lnTo>
                    <a:lnTo>
                      <a:pt x="235" y="329"/>
                    </a:lnTo>
                    <a:lnTo>
                      <a:pt x="240" y="338"/>
                    </a:lnTo>
                    <a:lnTo>
                      <a:pt x="242" y="348"/>
                    </a:lnTo>
                    <a:lnTo>
                      <a:pt x="240" y="360"/>
                    </a:lnTo>
                    <a:lnTo>
                      <a:pt x="235" y="369"/>
                    </a:lnTo>
                    <a:lnTo>
                      <a:pt x="226" y="375"/>
                    </a:lnTo>
                    <a:lnTo>
                      <a:pt x="215" y="376"/>
                    </a:lnTo>
                    <a:lnTo>
                      <a:pt x="165" y="376"/>
                    </a:lnTo>
                    <a:lnTo>
                      <a:pt x="165" y="413"/>
                    </a:lnTo>
                    <a:lnTo>
                      <a:pt x="215" y="413"/>
                    </a:lnTo>
                    <a:lnTo>
                      <a:pt x="226" y="415"/>
                    </a:lnTo>
                    <a:lnTo>
                      <a:pt x="235" y="421"/>
                    </a:lnTo>
                    <a:lnTo>
                      <a:pt x="240" y="429"/>
                    </a:lnTo>
                    <a:lnTo>
                      <a:pt x="242" y="441"/>
                    </a:lnTo>
                    <a:lnTo>
                      <a:pt x="240" y="452"/>
                    </a:lnTo>
                    <a:lnTo>
                      <a:pt x="235" y="460"/>
                    </a:lnTo>
                    <a:lnTo>
                      <a:pt x="226" y="466"/>
                    </a:lnTo>
                    <a:lnTo>
                      <a:pt x="215" y="468"/>
                    </a:lnTo>
                    <a:lnTo>
                      <a:pt x="165" y="468"/>
                    </a:lnTo>
                    <a:lnTo>
                      <a:pt x="165" y="506"/>
                    </a:lnTo>
                    <a:lnTo>
                      <a:pt x="215" y="506"/>
                    </a:lnTo>
                    <a:lnTo>
                      <a:pt x="226" y="508"/>
                    </a:lnTo>
                    <a:lnTo>
                      <a:pt x="235" y="513"/>
                    </a:lnTo>
                    <a:lnTo>
                      <a:pt x="240" y="522"/>
                    </a:lnTo>
                    <a:lnTo>
                      <a:pt x="242" y="533"/>
                    </a:lnTo>
                    <a:lnTo>
                      <a:pt x="240" y="544"/>
                    </a:lnTo>
                    <a:lnTo>
                      <a:pt x="235" y="553"/>
                    </a:lnTo>
                    <a:lnTo>
                      <a:pt x="226" y="559"/>
                    </a:lnTo>
                    <a:lnTo>
                      <a:pt x="215" y="561"/>
                    </a:lnTo>
                    <a:lnTo>
                      <a:pt x="165" y="561"/>
                    </a:lnTo>
                    <a:lnTo>
                      <a:pt x="165" y="615"/>
                    </a:lnTo>
                    <a:lnTo>
                      <a:pt x="526" y="615"/>
                    </a:lnTo>
                    <a:lnTo>
                      <a:pt x="526" y="370"/>
                    </a:lnTo>
                    <a:lnTo>
                      <a:pt x="504" y="370"/>
                    </a:lnTo>
                    <a:lnTo>
                      <a:pt x="504" y="553"/>
                    </a:lnTo>
                    <a:lnTo>
                      <a:pt x="503" y="564"/>
                    </a:lnTo>
                    <a:lnTo>
                      <a:pt x="497" y="572"/>
                    </a:lnTo>
                    <a:lnTo>
                      <a:pt x="488" y="578"/>
                    </a:lnTo>
                    <a:lnTo>
                      <a:pt x="476" y="581"/>
                    </a:lnTo>
                    <a:lnTo>
                      <a:pt x="296" y="581"/>
                    </a:lnTo>
                    <a:lnTo>
                      <a:pt x="286" y="578"/>
                    </a:lnTo>
                    <a:lnTo>
                      <a:pt x="277" y="572"/>
                    </a:lnTo>
                    <a:lnTo>
                      <a:pt x="271" y="564"/>
                    </a:lnTo>
                    <a:lnTo>
                      <a:pt x="270" y="553"/>
                    </a:lnTo>
                    <a:lnTo>
                      <a:pt x="270" y="369"/>
                    </a:lnTo>
                    <a:lnTo>
                      <a:pt x="271" y="359"/>
                    </a:lnTo>
                    <a:lnTo>
                      <a:pt x="277" y="350"/>
                    </a:lnTo>
                    <a:lnTo>
                      <a:pt x="286" y="344"/>
                    </a:lnTo>
                    <a:lnTo>
                      <a:pt x="296" y="341"/>
                    </a:lnTo>
                    <a:lnTo>
                      <a:pt x="401" y="341"/>
                    </a:lnTo>
                    <a:lnTo>
                      <a:pt x="401" y="283"/>
                    </a:lnTo>
                    <a:lnTo>
                      <a:pt x="311" y="283"/>
                    </a:lnTo>
                    <a:lnTo>
                      <a:pt x="301" y="282"/>
                    </a:lnTo>
                    <a:lnTo>
                      <a:pt x="292" y="276"/>
                    </a:lnTo>
                    <a:lnTo>
                      <a:pt x="286" y="267"/>
                    </a:lnTo>
                    <a:lnTo>
                      <a:pt x="285" y="257"/>
                    </a:lnTo>
                    <a:lnTo>
                      <a:pt x="286" y="245"/>
                    </a:lnTo>
                    <a:lnTo>
                      <a:pt x="292" y="236"/>
                    </a:lnTo>
                    <a:lnTo>
                      <a:pt x="301" y="230"/>
                    </a:lnTo>
                    <a:lnTo>
                      <a:pt x="311" y="229"/>
                    </a:lnTo>
                    <a:lnTo>
                      <a:pt x="401" y="229"/>
                    </a:lnTo>
                    <a:lnTo>
                      <a:pt x="401" y="192"/>
                    </a:lnTo>
                    <a:lnTo>
                      <a:pt x="311" y="192"/>
                    </a:lnTo>
                    <a:lnTo>
                      <a:pt x="301" y="191"/>
                    </a:lnTo>
                    <a:lnTo>
                      <a:pt x="292" y="185"/>
                    </a:lnTo>
                    <a:lnTo>
                      <a:pt x="286" y="176"/>
                    </a:lnTo>
                    <a:lnTo>
                      <a:pt x="285" y="164"/>
                    </a:lnTo>
                    <a:lnTo>
                      <a:pt x="286" y="154"/>
                    </a:lnTo>
                    <a:lnTo>
                      <a:pt x="292" y="145"/>
                    </a:lnTo>
                    <a:lnTo>
                      <a:pt x="301" y="139"/>
                    </a:lnTo>
                    <a:lnTo>
                      <a:pt x="311" y="138"/>
                    </a:lnTo>
                    <a:lnTo>
                      <a:pt x="401" y="138"/>
                    </a:lnTo>
                    <a:lnTo>
                      <a:pt x="401" y="99"/>
                    </a:lnTo>
                    <a:lnTo>
                      <a:pt x="311" y="99"/>
                    </a:lnTo>
                    <a:lnTo>
                      <a:pt x="301" y="98"/>
                    </a:lnTo>
                    <a:lnTo>
                      <a:pt x="292" y="92"/>
                    </a:lnTo>
                    <a:lnTo>
                      <a:pt x="286" y="83"/>
                    </a:lnTo>
                    <a:lnTo>
                      <a:pt x="285" y="73"/>
                    </a:lnTo>
                    <a:lnTo>
                      <a:pt x="286" y="61"/>
                    </a:lnTo>
                    <a:lnTo>
                      <a:pt x="292" y="52"/>
                    </a:lnTo>
                    <a:lnTo>
                      <a:pt x="301" y="46"/>
                    </a:lnTo>
                    <a:lnTo>
                      <a:pt x="311" y="45"/>
                    </a:lnTo>
                    <a:lnTo>
                      <a:pt x="475" y="45"/>
                    </a:lnTo>
                    <a:lnTo>
                      <a:pt x="487" y="46"/>
                    </a:lnTo>
                    <a:lnTo>
                      <a:pt x="495" y="52"/>
                    </a:lnTo>
                    <a:lnTo>
                      <a:pt x="501" y="61"/>
                    </a:lnTo>
                    <a:lnTo>
                      <a:pt x="503" y="73"/>
                    </a:lnTo>
                    <a:lnTo>
                      <a:pt x="501" y="83"/>
                    </a:lnTo>
                    <a:lnTo>
                      <a:pt x="495" y="92"/>
                    </a:lnTo>
                    <a:lnTo>
                      <a:pt x="487" y="98"/>
                    </a:lnTo>
                    <a:lnTo>
                      <a:pt x="475" y="99"/>
                    </a:lnTo>
                    <a:lnTo>
                      <a:pt x="401" y="99"/>
                    </a:lnTo>
                    <a:lnTo>
                      <a:pt x="401" y="138"/>
                    </a:lnTo>
                    <a:lnTo>
                      <a:pt x="475" y="138"/>
                    </a:lnTo>
                    <a:lnTo>
                      <a:pt x="487" y="139"/>
                    </a:lnTo>
                    <a:lnTo>
                      <a:pt x="495" y="145"/>
                    </a:lnTo>
                    <a:lnTo>
                      <a:pt x="501" y="154"/>
                    </a:lnTo>
                    <a:lnTo>
                      <a:pt x="503" y="164"/>
                    </a:lnTo>
                    <a:lnTo>
                      <a:pt x="501" y="176"/>
                    </a:lnTo>
                    <a:lnTo>
                      <a:pt x="495" y="185"/>
                    </a:lnTo>
                    <a:lnTo>
                      <a:pt x="487" y="191"/>
                    </a:lnTo>
                    <a:lnTo>
                      <a:pt x="475" y="192"/>
                    </a:lnTo>
                    <a:lnTo>
                      <a:pt x="401" y="192"/>
                    </a:lnTo>
                    <a:lnTo>
                      <a:pt x="401" y="229"/>
                    </a:lnTo>
                    <a:lnTo>
                      <a:pt x="475" y="229"/>
                    </a:lnTo>
                    <a:lnTo>
                      <a:pt x="487" y="230"/>
                    </a:lnTo>
                    <a:lnTo>
                      <a:pt x="495" y="236"/>
                    </a:lnTo>
                    <a:lnTo>
                      <a:pt x="501" y="245"/>
                    </a:lnTo>
                    <a:lnTo>
                      <a:pt x="503" y="257"/>
                    </a:lnTo>
                    <a:lnTo>
                      <a:pt x="501" y="267"/>
                    </a:lnTo>
                    <a:lnTo>
                      <a:pt x="495" y="276"/>
                    </a:lnTo>
                    <a:lnTo>
                      <a:pt x="487" y="282"/>
                    </a:lnTo>
                    <a:lnTo>
                      <a:pt x="475" y="283"/>
                    </a:lnTo>
                    <a:lnTo>
                      <a:pt x="401" y="283"/>
                    </a:lnTo>
                    <a:lnTo>
                      <a:pt x="401" y="341"/>
                    </a:lnTo>
                    <a:lnTo>
                      <a:pt x="476" y="341"/>
                    </a:lnTo>
                    <a:lnTo>
                      <a:pt x="488" y="344"/>
                    </a:lnTo>
                    <a:lnTo>
                      <a:pt x="497" y="350"/>
                    </a:lnTo>
                    <a:lnTo>
                      <a:pt x="503" y="359"/>
                    </a:lnTo>
                    <a:lnTo>
                      <a:pt x="504" y="369"/>
                    </a:lnTo>
                    <a:lnTo>
                      <a:pt x="504" y="370"/>
                    </a:lnTo>
                    <a:lnTo>
                      <a:pt x="526" y="370"/>
                    </a:lnTo>
                    <a:lnTo>
                      <a:pt x="526" y="0"/>
                    </a:lnTo>
                    <a:lnTo>
                      <a:pt x="0" y="0"/>
                    </a:lnTo>
                    <a:lnTo>
                      <a:pt x="0" y="615"/>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solidFill>
                    <a:prstClr val="white"/>
                  </a:solidFill>
                </a:endParaRPr>
              </a:p>
            </p:txBody>
          </p:sp>
          <p:sp>
            <p:nvSpPr>
              <p:cNvPr id="16" name="TextBox 3"/>
              <p:cNvSpPr txBox="1">
                <a:spLocks noChangeArrowheads="1"/>
              </p:cNvSpPr>
              <p:nvPr/>
            </p:nvSpPr>
            <p:spPr bwMode="auto">
              <a:xfrm>
                <a:off x="971484" y="504231"/>
                <a:ext cx="4030225" cy="11047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lnSpc>
                    <a:spcPct val="120000"/>
                  </a:lnSpc>
                </a:pPr>
                <a:r>
                  <a:rPr lang="en-US" altLang="zh-CN" sz="1400" b="0" dirty="0">
                    <a:solidFill>
                      <a:schemeClr val="tx1"/>
                    </a:solidFill>
                    <a:ea typeface="微软雅黑" panose="020B0503020204020204" pitchFamily="34" charset="-122"/>
                  </a:rPr>
                  <a:t>1.</a:t>
                </a:r>
                <a:r>
                  <a:rPr lang="zh-CN" altLang="en-US" sz="1400" b="0" dirty="0">
                    <a:solidFill>
                      <a:schemeClr val="tx1"/>
                    </a:solidFill>
                    <a:ea typeface="微软雅黑" panose="020B0503020204020204" pitchFamily="34" charset="-122"/>
                  </a:rPr>
                  <a:t>严禁信息系统、计算机及其操作系统、数据库</a:t>
                </a:r>
                <a:endParaRPr lang="en-US" altLang="zh-CN" sz="1400" b="0" dirty="0">
                  <a:solidFill>
                    <a:schemeClr val="tx1"/>
                  </a:solidFill>
                  <a:ea typeface="微软雅黑" panose="020B0503020204020204" pitchFamily="34" charset="-122"/>
                </a:endParaRPr>
              </a:p>
              <a:p>
                <a:pPr eaLnBrk="1" hangingPunct="1">
                  <a:lnSpc>
                    <a:spcPct val="120000"/>
                  </a:lnSpc>
                </a:pPr>
                <a:r>
                  <a:rPr lang="zh-CN" altLang="en-US" sz="1400" b="0" dirty="0">
                    <a:solidFill>
                      <a:schemeClr val="tx1"/>
                    </a:solidFill>
                    <a:ea typeface="微软雅黑" panose="020B0503020204020204" pitchFamily="34" charset="-122"/>
                  </a:rPr>
                  <a:t>系统用户访问账号和口令为空或相同；</a:t>
                </a:r>
                <a:endParaRPr lang="en-US" altLang="zh-CN" sz="1400" b="0" dirty="0">
                  <a:solidFill>
                    <a:schemeClr val="tx1"/>
                  </a:solidFill>
                  <a:ea typeface="微软雅黑" panose="020B0503020204020204" pitchFamily="34" charset="-122"/>
                </a:endParaRPr>
              </a:p>
              <a:p>
                <a:pPr eaLnBrk="1" hangingPunct="1">
                  <a:lnSpc>
                    <a:spcPct val="120000"/>
                  </a:lnSpc>
                </a:pPr>
                <a:r>
                  <a:rPr lang="en-US" altLang="zh-CN" sz="1400" b="0" dirty="0">
                    <a:solidFill>
                      <a:schemeClr val="tx1"/>
                    </a:solidFill>
                    <a:ea typeface="微软雅黑" panose="020B0503020204020204" pitchFamily="34" charset="-122"/>
                  </a:rPr>
                  <a:t>2.</a:t>
                </a:r>
                <a:r>
                  <a:rPr lang="zh-CN" altLang="en-US" sz="1400" b="0" dirty="0">
                    <a:solidFill>
                      <a:schemeClr val="tx1"/>
                    </a:solidFill>
                    <a:ea typeface="微软雅黑" panose="020B0503020204020204" pitchFamily="34" charset="-122"/>
                  </a:rPr>
                  <a:t>口令长度不得低于</a:t>
                </a:r>
                <a:r>
                  <a:rPr lang="en-US" altLang="zh-CN" sz="1400" b="0" dirty="0">
                    <a:solidFill>
                      <a:schemeClr val="tx1"/>
                    </a:solidFill>
                    <a:ea typeface="微软雅黑" panose="020B0503020204020204" pitchFamily="34" charset="-122"/>
                  </a:rPr>
                  <a:t>8</a:t>
                </a:r>
                <a:r>
                  <a:rPr lang="zh-CN" altLang="en-US" sz="1400" b="0" dirty="0">
                    <a:solidFill>
                      <a:schemeClr val="tx1"/>
                    </a:solidFill>
                    <a:ea typeface="微软雅黑" panose="020B0503020204020204" pitchFamily="34" charset="-122"/>
                  </a:rPr>
                  <a:t>位，密码由大小写字母、数</a:t>
                </a:r>
                <a:endParaRPr lang="en-US" altLang="zh-CN" sz="1400" b="0" dirty="0">
                  <a:solidFill>
                    <a:schemeClr val="tx1"/>
                  </a:solidFill>
                  <a:ea typeface="微软雅黑" panose="020B0503020204020204" pitchFamily="34" charset="-122"/>
                </a:endParaRPr>
              </a:p>
              <a:p>
                <a:pPr eaLnBrk="1" hangingPunct="1">
                  <a:lnSpc>
                    <a:spcPct val="120000"/>
                  </a:lnSpc>
                </a:pPr>
                <a:r>
                  <a:rPr lang="zh-CN" altLang="en-US" sz="1400" b="0" dirty="0">
                    <a:solidFill>
                      <a:schemeClr val="tx1"/>
                    </a:solidFill>
                    <a:ea typeface="微软雅黑" panose="020B0503020204020204" pitchFamily="34" charset="-122"/>
                  </a:rPr>
                  <a:t>字和特殊符号中的至少三种类型组成。</a:t>
                </a:r>
                <a:endParaRPr lang="en-US" altLang="zh-CN" sz="1400" b="0" dirty="0">
                  <a:solidFill>
                    <a:schemeClr val="tx1"/>
                  </a:solidFill>
                  <a:ea typeface="微软雅黑" panose="020B0503020204020204" pitchFamily="34" charset="-122"/>
                </a:endParaRPr>
              </a:p>
            </p:txBody>
          </p:sp>
        </p:grpSp>
        <p:sp>
          <p:nvSpPr>
            <p:cNvPr id="13" name="TextBox 6"/>
            <p:cNvSpPr txBox="1">
              <a:spLocks noChangeArrowheads="1"/>
            </p:cNvSpPr>
            <p:nvPr/>
          </p:nvSpPr>
          <p:spPr bwMode="auto">
            <a:xfrm>
              <a:off x="971484" y="93644"/>
              <a:ext cx="1210575" cy="338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a:solidFill>
                    <a:prstClr val="white"/>
                  </a:solidFill>
                  <a:ea typeface="微软雅黑" panose="020B0503020204020204" pitchFamily="34" charset="-122"/>
                </a:rPr>
                <a:t>注意事项：</a:t>
              </a:r>
              <a:endParaRPr lang="zh-CN" altLang="en-US">
                <a:solidFill>
                  <a:prstClr val="white"/>
                </a:solidFill>
                <a:ea typeface="微软雅黑" panose="020B0503020204020204" pitchFamily="34" charset="-122"/>
              </a:endParaRPr>
            </a:p>
          </p:txBody>
        </p:sp>
      </p:grpSp>
      <p:grpSp>
        <p:nvGrpSpPr>
          <p:cNvPr id="17" name="Group 15"/>
          <p:cNvGrpSpPr/>
          <p:nvPr/>
        </p:nvGrpSpPr>
        <p:grpSpPr bwMode="auto">
          <a:xfrm>
            <a:off x="7381875" y="403225"/>
            <a:ext cx="1833563" cy="1476375"/>
            <a:chOff x="0" y="0"/>
            <a:chExt cx="1833453" cy="1475859"/>
          </a:xfrm>
        </p:grpSpPr>
        <p:grpSp>
          <p:nvGrpSpPr>
            <p:cNvPr id="18" name="Group 16"/>
            <p:cNvGrpSpPr/>
            <p:nvPr/>
          </p:nvGrpSpPr>
          <p:grpSpPr bwMode="auto">
            <a:xfrm>
              <a:off x="0" y="0"/>
              <a:ext cx="1728792" cy="1281695"/>
              <a:chOff x="0" y="0"/>
              <a:chExt cx="1728792" cy="1281695"/>
            </a:xfrm>
          </p:grpSpPr>
          <p:sp>
            <p:nvSpPr>
              <p:cNvPr id="20" name="圆角矩形标注 19"/>
              <p:cNvSpPr>
                <a:spLocks noChangeArrowheads="1"/>
              </p:cNvSpPr>
              <p:nvPr/>
            </p:nvSpPr>
            <p:spPr bwMode="auto">
              <a:xfrm>
                <a:off x="272668" y="422861"/>
                <a:ext cx="1456124" cy="858834"/>
              </a:xfrm>
              <a:prstGeom prst="wedgeRoundRectCallout">
                <a:avLst>
                  <a:gd name="adj1" fmla="val -20833"/>
                  <a:gd name="adj2" fmla="val 62500"/>
                  <a:gd name="adj3" fmla="val 16667"/>
                </a:avLst>
              </a:prstGeom>
              <a:noFill/>
              <a:ln w="19050">
                <a:solidFill>
                  <a:srgbClr val="0070C0"/>
                </a:solidFill>
                <a:miter lim="800000"/>
              </a:ln>
              <a:extLst>
                <a:ext uri="{909E8E84-426E-40DD-AFC4-6F175D3DCCD1}">
                  <a14:hiddenFill xmlns:a14="http://schemas.microsoft.com/office/drawing/2010/main">
                    <a:solidFill>
                      <a:srgbClr val="FFFFFF"/>
                    </a:solidFill>
                  </a14:hiddenFill>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a:solidFill>
                    <a:prstClr val="white"/>
                  </a:solidFill>
                </a:endParaRPr>
              </a:p>
            </p:txBody>
          </p:sp>
          <p:sp>
            <p:nvSpPr>
              <p:cNvPr id="21" name="Icon-Discussion"/>
              <p:cNvSpPr>
                <a:spLocks noEditPoints="1"/>
              </p:cNvSpPr>
              <p:nvPr/>
            </p:nvSpPr>
            <p:spPr bwMode="auto">
              <a:xfrm>
                <a:off x="0" y="0"/>
                <a:ext cx="1180553" cy="780998"/>
              </a:xfrm>
              <a:custGeom>
                <a:avLst/>
                <a:gdLst>
                  <a:gd name="T0" fmla="*/ 749406 w 4455"/>
                  <a:gd name="T1" fmla="*/ 267839 h 2948"/>
                  <a:gd name="T2" fmla="*/ 374703 w 4455"/>
                  <a:gd name="T3" fmla="*/ 0 h 2948"/>
                  <a:gd name="T4" fmla="*/ 0 w 4455"/>
                  <a:gd name="T5" fmla="*/ 267839 h 2948"/>
                  <a:gd name="T6" fmla="*/ 312429 w 4455"/>
                  <a:gd name="T7" fmla="*/ 531969 h 2948"/>
                  <a:gd name="T8" fmla="*/ 258105 w 4455"/>
                  <a:gd name="T9" fmla="*/ 687480 h 2948"/>
                  <a:gd name="T10" fmla="*/ 431942 w 4455"/>
                  <a:gd name="T11" fmla="*/ 532499 h 2948"/>
                  <a:gd name="T12" fmla="*/ 749406 w 4455"/>
                  <a:gd name="T13" fmla="*/ 267839 h 2948"/>
                  <a:gd name="T14" fmla="*/ 191591 w 4455"/>
                  <a:gd name="T15" fmla="*/ 319499 h 2948"/>
                  <a:gd name="T16" fmla="*/ 140182 w 4455"/>
                  <a:gd name="T17" fmla="*/ 268104 h 2948"/>
                  <a:gd name="T18" fmla="*/ 191591 w 4455"/>
                  <a:gd name="T19" fmla="*/ 216708 h 2948"/>
                  <a:gd name="T20" fmla="*/ 243000 w 4455"/>
                  <a:gd name="T21" fmla="*/ 268104 h 2948"/>
                  <a:gd name="T22" fmla="*/ 191591 w 4455"/>
                  <a:gd name="T23" fmla="*/ 319499 h 2948"/>
                  <a:gd name="T24" fmla="*/ 376028 w 4455"/>
                  <a:gd name="T25" fmla="*/ 319499 h 2948"/>
                  <a:gd name="T26" fmla="*/ 324619 w 4455"/>
                  <a:gd name="T27" fmla="*/ 268104 h 2948"/>
                  <a:gd name="T28" fmla="*/ 376028 w 4455"/>
                  <a:gd name="T29" fmla="*/ 216708 h 2948"/>
                  <a:gd name="T30" fmla="*/ 427437 w 4455"/>
                  <a:gd name="T31" fmla="*/ 268104 h 2948"/>
                  <a:gd name="T32" fmla="*/ 376028 w 4455"/>
                  <a:gd name="T33" fmla="*/ 319499 h 2948"/>
                  <a:gd name="T34" fmla="*/ 560465 w 4455"/>
                  <a:gd name="T35" fmla="*/ 319499 h 2948"/>
                  <a:gd name="T36" fmla="*/ 509055 w 4455"/>
                  <a:gd name="T37" fmla="*/ 268104 h 2948"/>
                  <a:gd name="T38" fmla="*/ 560465 w 4455"/>
                  <a:gd name="T39" fmla="*/ 216708 h 2948"/>
                  <a:gd name="T40" fmla="*/ 611874 w 4455"/>
                  <a:gd name="T41" fmla="*/ 268104 h 2948"/>
                  <a:gd name="T42" fmla="*/ 560465 w 4455"/>
                  <a:gd name="T43" fmla="*/ 319499 h 2948"/>
                  <a:gd name="T44" fmla="*/ 901513 w 4455"/>
                  <a:gd name="T45" fmla="*/ 625222 h 2948"/>
                  <a:gd name="T46" fmla="*/ 956102 w 4455"/>
                  <a:gd name="T47" fmla="*/ 780998 h 2948"/>
                  <a:gd name="T48" fmla="*/ 782000 w 4455"/>
                  <a:gd name="T49" fmla="*/ 625752 h 2948"/>
                  <a:gd name="T50" fmla="*/ 598889 w 4455"/>
                  <a:gd name="T51" fmla="*/ 556872 h 2948"/>
                  <a:gd name="T52" fmla="*/ 834469 w 4455"/>
                  <a:gd name="T53" fmla="*/ 270753 h 2948"/>
                  <a:gd name="T54" fmla="*/ 799225 w 4455"/>
                  <a:gd name="T55" fmla="*/ 144914 h 2948"/>
                  <a:gd name="T56" fmla="*/ 839504 w 4455"/>
                  <a:gd name="T57" fmla="*/ 141735 h 2948"/>
                  <a:gd name="T58" fmla="*/ 1180553 w 4455"/>
                  <a:gd name="T59" fmla="*/ 385730 h 2948"/>
                  <a:gd name="T60" fmla="*/ 901513 w 4455"/>
                  <a:gd name="T61" fmla="*/ 625222 h 294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4455"/>
                  <a:gd name="T94" fmla="*/ 0 h 2948"/>
                  <a:gd name="T95" fmla="*/ 4455 w 4455"/>
                  <a:gd name="T96" fmla="*/ 2948 h 2948"/>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4455" h="2948">
                    <a:moveTo>
                      <a:pt x="2828" y="1011"/>
                    </a:moveTo>
                    <a:cubicBezTo>
                      <a:pt x="2828" y="453"/>
                      <a:pt x="2194" y="0"/>
                      <a:pt x="1414" y="0"/>
                    </a:cubicBezTo>
                    <a:cubicBezTo>
                      <a:pt x="633" y="0"/>
                      <a:pt x="0" y="453"/>
                      <a:pt x="0" y="1011"/>
                    </a:cubicBezTo>
                    <a:cubicBezTo>
                      <a:pt x="0" y="1513"/>
                      <a:pt x="510" y="1928"/>
                      <a:pt x="1179" y="2008"/>
                    </a:cubicBezTo>
                    <a:cubicBezTo>
                      <a:pt x="1173" y="2254"/>
                      <a:pt x="1094" y="2469"/>
                      <a:pt x="974" y="2595"/>
                    </a:cubicBezTo>
                    <a:cubicBezTo>
                      <a:pt x="1304" y="2538"/>
                      <a:pt x="1563" y="2305"/>
                      <a:pt x="1630" y="2010"/>
                    </a:cubicBezTo>
                    <a:cubicBezTo>
                      <a:pt x="2307" y="1935"/>
                      <a:pt x="2828" y="1517"/>
                      <a:pt x="2828" y="1011"/>
                    </a:cubicBezTo>
                    <a:close/>
                    <a:moveTo>
                      <a:pt x="723" y="1206"/>
                    </a:moveTo>
                    <a:cubicBezTo>
                      <a:pt x="616" y="1206"/>
                      <a:pt x="529" y="1119"/>
                      <a:pt x="529" y="1012"/>
                    </a:cubicBezTo>
                    <a:cubicBezTo>
                      <a:pt x="529" y="905"/>
                      <a:pt x="616" y="818"/>
                      <a:pt x="723" y="818"/>
                    </a:cubicBezTo>
                    <a:cubicBezTo>
                      <a:pt x="830" y="818"/>
                      <a:pt x="917" y="905"/>
                      <a:pt x="917" y="1012"/>
                    </a:cubicBezTo>
                    <a:cubicBezTo>
                      <a:pt x="917" y="1119"/>
                      <a:pt x="830" y="1206"/>
                      <a:pt x="723" y="1206"/>
                    </a:cubicBezTo>
                    <a:close/>
                    <a:moveTo>
                      <a:pt x="1419" y="1206"/>
                    </a:moveTo>
                    <a:cubicBezTo>
                      <a:pt x="1312" y="1206"/>
                      <a:pt x="1225" y="1119"/>
                      <a:pt x="1225" y="1012"/>
                    </a:cubicBezTo>
                    <a:cubicBezTo>
                      <a:pt x="1225" y="905"/>
                      <a:pt x="1312" y="818"/>
                      <a:pt x="1419" y="818"/>
                    </a:cubicBezTo>
                    <a:cubicBezTo>
                      <a:pt x="1526" y="818"/>
                      <a:pt x="1613" y="905"/>
                      <a:pt x="1613" y="1012"/>
                    </a:cubicBezTo>
                    <a:cubicBezTo>
                      <a:pt x="1613" y="1119"/>
                      <a:pt x="1526" y="1206"/>
                      <a:pt x="1419" y="1206"/>
                    </a:cubicBezTo>
                    <a:close/>
                    <a:moveTo>
                      <a:pt x="2115" y="1206"/>
                    </a:moveTo>
                    <a:cubicBezTo>
                      <a:pt x="2007" y="1206"/>
                      <a:pt x="1921" y="1119"/>
                      <a:pt x="1921" y="1012"/>
                    </a:cubicBezTo>
                    <a:cubicBezTo>
                      <a:pt x="1921" y="905"/>
                      <a:pt x="2007" y="818"/>
                      <a:pt x="2115" y="818"/>
                    </a:cubicBezTo>
                    <a:cubicBezTo>
                      <a:pt x="2222" y="818"/>
                      <a:pt x="2309" y="905"/>
                      <a:pt x="2309" y="1012"/>
                    </a:cubicBezTo>
                    <a:cubicBezTo>
                      <a:pt x="2309" y="1119"/>
                      <a:pt x="2222" y="1206"/>
                      <a:pt x="2115" y="1206"/>
                    </a:cubicBezTo>
                    <a:close/>
                    <a:moveTo>
                      <a:pt x="3402" y="2360"/>
                    </a:moveTo>
                    <a:cubicBezTo>
                      <a:pt x="3408" y="2607"/>
                      <a:pt x="3487" y="2822"/>
                      <a:pt x="3608" y="2948"/>
                    </a:cubicBezTo>
                    <a:cubicBezTo>
                      <a:pt x="3277" y="2891"/>
                      <a:pt x="3018" y="2658"/>
                      <a:pt x="2951" y="2362"/>
                    </a:cubicBezTo>
                    <a:cubicBezTo>
                      <a:pt x="2682" y="2329"/>
                      <a:pt x="2445" y="2234"/>
                      <a:pt x="2260" y="2102"/>
                    </a:cubicBezTo>
                    <a:cubicBezTo>
                      <a:pt x="2790" y="1891"/>
                      <a:pt x="3149" y="1487"/>
                      <a:pt x="3149" y="1022"/>
                    </a:cubicBezTo>
                    <a:cubicBezTo>
                      <a:pt x="3149" y="853"/>
                      <a:pt x="3102" y="693"/>
                      <a:pt x="3016" y="547"/>
                    </a:cubicBezTo>
                    <a:cubicBezTo>
                      <a:pt x="3067" y="542"/>
                      <a:pt x="3116" y="535"/>
                      <a:pt x="3168" y="535"/>
                    </a:cubicBezTo>
                    <a:cubicBezTo>
                      <a:pt x="3878" y="535"/>
                      <a:pt x="4455" y="947"/>
                      <a:pt x="4455" y="1456"/>
                    </a:cubicBezTo>
                    <a:cubicBezTo>
                      <a:pt x="4455" y="1907"/>
                      <a:pt x="4001" y="2281"/>
                      <a:pt x="3402" y="2360"/>
                    </a:cubicBez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lIns="68586" tIns="34294" rIns="68586" bIns="34294"/>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solidFill>
                    <a:prstClr val="white"/>
                  </a:solidFill>
                </a:endParaRPr>
              </a:p>
            </p:txBody>
          </p:sp>
        </p:grpSp>
        <p:sp>
          <p:nvSpPr>
            <p:cNvPr id="19" name="TextBox 17"/>
            <p:cNvSpPr txBox="1">
              <a:spLocks noChangeArrowheads="1"/>
            </p:cNvSpPr>
            <p:nvPr/>
          </p:nvSpPr>
          <p:spPr bwMode="auto">
            <a:xfrm>
              <a:off x="281355" y="706418"/>
              <a:ext cx="155209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sz="1400" b="0">
                  <a:solidFill>
                    <a:prstClr val="black"/>
                  </a:solidFill>
                  <a:latin typeface="黑体" panose="02010609060101010101" pitchFamily="49" charset="-122"/>
                  <a:ea typeface="黑体" panose="02010609060101010101" pitchFamily="49" charset="-122"/>
                </a:rPr>
                <a:t>他违反了哪些保密规定</a:t>
              </a:r>
              <a:r>
                <a:rPr lang="en-US" altLang="zh-CN" sz="1400" b="0">
                  <a:solidFill>
                    <a:prstClr val="black"/>
                  </a:solidFill>
                  <a:ea typeface="黑体" panose="02010609060101010101" pitchFamily="49" charset="-122"/>
                </a:rPr>
                <a:t>……</a:t>
              </a:r>
              <a:endParaRPr lang="en-US" altLang="zh-CN" sz="1400" b="0">
                <a:solidFill>
                  <a:prstClr val="black"/>
                </a:solidFill>
                <a:latin typeface="黑体" panose="02010609060101010101" pitchFamily="49" charset="-122"/>
                <a:ea typeface="黑体" panose="02010609060101010101" pitchFamily="49" charset="-122"/>
              </a:endParaRPr>
            </a:p>
            <a:p>
              <a:pPr eaLnBrk="1" hangingPunct="1"/>
              <a:endParaRPr lang="zh-CN" altLang="en-US">
                <a:solidFill>
                  <a:prstClr val="white"/>
                </a:solidFill>
              </a:endParaRPr>
            </a:p>
          </p:txBody>
        </p:sp>
      </p:grpSp>
      <p:sp>
        <p:nvSpPr>
          <p:cNvPr id="22" name="标题 1"/>
          <p:cNvSpPr>
            <a:spLocks noGrp="1"/>
          </p:cNvSpPr>
          <p:nvPr>
            <p:ph type="title" idx="4294967295"/>
          </p:nvPr>
        </p:nvSpPr>
        <p:spPr>
          <a:xfrm>
            <a:off x="1691680" y="188640"/>
            <a:ext cx="4592426" cy="762000"/>
          </a:xfrm>
        </p:spPr>
        <p:txBody>
          <a:bodyPr/>
          <a:lstStyle/>
          <a:p>
            <a:pPr algn="l"/>
            <a:r>
              <a:rPr lang="zh-CN" altLang="en-US" sz="2400" dirty="0">
                <a:ea typeface="微软雅黑" panose="020B0503020204020204" pitchFamily="34" charset="-122"/>
              </a:rPr>
              <a:t>安全事件之五</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fade">
                                      <p:cBhvr>
                                        <p:cTn id="14" dur="1000"/>
                                        <p:tgtEl>
                                          <p:spTgt spid="11"/>
                                        </p:tgtEl>
                                      </p:cBhvr>
                                    </p:animEffect>
                                    <p:anim calcmode="lin" valueType="num">
                                      <p:cBhvr>
                                        <p:cTn id="15" dur="1000" fill="hold"/>
                                        <p:tgtEl>
                                          <p:spTgt spid="11"/>
                                        </p:tgtEl>
                                        <p:attrNameLst>
                                          <p:attrName>ppt_x</p:attrName>
                                        </p:attrNameLst>
                                      </p:cBhvr>
                                      <p:tavLst>
                                        <p:tav tm="0">
                                          <p:val>
                                            <p:strVal val="#ppt_x"/>
                                          </p:val>
                                        </p:tav>
                                        <p:tav tm="100000">
                                          <p:val>
                                            <p:strVal val="#ppt_x"/>
                                          </p:val>
                                        </p:tav>
                                      </p:tavLst>
                                    </p:anim>
                                    <p:anim calcmode="lin" valueType="num">
                                      <p:cBhvr>
                                        <p:cTn id="16"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3"/>
          <p:cNvSpPr txBox="1">
            <a:spLocks noChangeArrowheads="1"/>
          </p:cNvSpPr>
          <p:nvPr/>
        </p:nvSpPr>
        <p:spPr>
          <a:xfrm>
            <a:off x="539750" y="4150196"/>
            <a:ext cx="8070850" cy="19431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nSpc>
                <a:spcPct val="150000"/>
              </a:lnSpc>
              <a:buFont typeface="Arial" panose="020B0604020202020204" pitchFamily="34" charset="0"/>
              <a:buNone/>
            </a:pPr>
            <a:r>
              <a:rPr lang="zh-CN" altLang="en-US" sz="1800" b="1" dirty="0">
                <a:latin typeface="微软雅黑" panose="020B0503020204020204" pitchFamily="34" charset="-122"/>
                <a:ea typeface="微软雅黑" panose="020B0503020204020204" pitchFamily="34" charset="-122"/>
                <a:sym typeface="Arial" panose="020B0604020202020204" pitchFamily="34" charset="0"/>
              </a:rPr>
              <a:t>互联网：</a:t>
            </a:r>
            <a:r>
              <a:rPr lang="zh-CN" altLang="en-US" sz="1800" dirty="0">
                <a:latin typeface="微软雅黑" panose="020B0503020204020204" pitchFamily="34" charset="-122"/>
                <a:ea typeface="微软雅黑" panose="020B0503020204020204" pitchFamily="34" charset="-122"/>
              </a:rPr>
              <a:t>蓝色及同色系标识（已施工完成的可以保留原色网线）</a:t>
            </a:r>
            <a:endParaRPr lang="zh-CN" altLang="en-US" sz="1800" dirty="0">
              <a:latin typeface="微软雅黑" panose="020B0503020204020204" pitchFamily="34" charset="-122"/>
              <a:ea typeface="微软雅黑" panose="020B0503020204020204" pitchFamily="34" charset="-122"/>
            </a:endParaRPr>
          </a:p>
          <a:p>
            <a:pPr>
              <a:lnSpc>
                <a:spcPct val="150000"/>
              </a:lnSpc>
              <a:buNone/>
            </a:pPr>
            <a:r>
              <a:rPr lang="zh-CN" altLang="en-US" sz="1800" b="1" dirty="0">
                <a:latin typeface="微软雅黑" panose="020B0503020204020204" pitchFamily="34" charset="-122"/>
                <a:ea typeface="微软雅黑" panose="020B0503020204020204" pitchFamily="34" charset="-122"/>
              </a:rPr>
              <a:t>公司内网：</a:t>
            </a:r>
            <a:r>
              <a:rPr lang="zh-CN" altLang="en-US" sz="1800" dirty="0">
                <a:latin typeface="微软雅黑" panose="020B0503020204020204" pitchFamily="34" charset="-122"/>
                <a:ea typeface="微软雅黑" panose="020B0503020204020204" pitchFamily="34" charset="-122"/>
              </a:rPr>
              <a:t>红色及同色系标识（已施工完成的可以保留原色网线）</a:t>
            </a:r>
            <a:endParaRPr lang="zh-CN" altLang="en-US" sz="1800" dirty="0">
              <a:latin typeface="微软雅黑" panose="020B0503020204020204" pitchFamily="34" charset="-122"/>
              <a:ea typeface="微软雅黑" panose="020B0503020204020204" pitchFamily="34" charset="-122"/>
            </a:endParaRPr>
          </a:p>
          <a:p>
            <a:pPr>
              <a:lnSpc>
                <a:spcPct val="150000"/>
              </a:lnSpc>
              <a:buFont typeface="Arial" panose="020B0604020202020204" pitchFamily="34" charset="0"/>
              <a:buNone/>
            </a:pPr>
            <a:endParaRPr lang="zh-CN" altLang="en-US" sz="1800" dirty="0">
              <a:latin typeface="微软雅黑" panose="020B0503020204020204" pitchFamily="34" charset="-122"/>
              <a:ea typeface="微软雅黑" panose="020B0503020204020204" pitchFamily="34" charset="-122"/>
            </a:endParaRPr>
          </a:p>
          <a:p>
            <a:pPr>
              <a:lnSpc>
                <a:spcPct val="150000"/>
              </a:lnSpc>
              <a:buFont typeface="Arial" panose="020B0604020202020204" pitchFamily="34" charset="0"/>
              <a:buNone/>
            </a:pPr>
            <a:endParaRPr lang="zh-CN" altLang="en-US" sz="1800" dirty="0">
              <a:latin typeface="微软雅黑" panose="020B0503020204020204" pitchFamily="34" charset="-122"/>
              <a:ea typeface="微软雅黑" panose="020B0503020204020204" pitchFamily="34" charset="-122"/>
            </a:endParaRPr>
          </a:p>
        </p:txBody>
      </p:sp>
      <p:grpSp>
        <p:nvGrpSpPr>
          <p:cNvPr id="2" name="组合 1"/>
          <p:cNvGrpSpPr/>
          <p:nvPr/>
        </p:nvGrpSpPr>
        <p:grpSpPr>
          <a:xfrm>
            <a:off x="615950" y="1340768"/>
            <a:ext cx="7693025" cy="2376487"/>
            <a:chOff x="615950" y="1340768"/>
            <a:chExt cx="7693025" cy="2376487"/>
          </a:xfrm>
        </p:grpSpPr>
        <p:sp>
          <p:nvSpPr>
            <p:cNvPr id="12" name="矩形 10"/>
            <p:cNvSpPr>
              <a:spLocks noChangeArrowheads="1"/>
            </p:cNvSpPr>
            <p:nvPr/>
          </p:nvSpPr>
          <p:spPr bwMode="auto">
            <a:xfrm>
              <a:off x="666750" y="1605880"/>
              <a:ext cx="7642225" cy="2111375"/>
            </a:xfrm>
            <a:prstGeom prst="rect">
              <a:avLst/>
            </a:prstGeom>
            <a:solidFill>
              <a:schemeClr val="bg1"/>
            </a:solidFill>
            <a:ln w="25400">
              <a:solidFill>
                <a:srgbClr val="AE4845"/>
              </a:solidFill>
              <a:miter lim="800000"/>
            </a:ln>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pPr>
                <a:lnSpc>
                  <a:spcPct val="150000"/>
                </a:lnSpc>
              </a:pPr>
              <a:endParaRPr lang="zh-CN" altLang="zh-CN" sz="2000">
                <a:solidFill>
                  <a:schemeClr val="tx1"/>
                </a:solidFill>
              </a:endParaRPr>
            </a:p>
            <a:p>
              <a:pPr>
                <a:lnSpc>
                  <a:spcPct val="150000"/>
                </a:lnSpc>
              </a:pPr>
              <a:r>
                <a:rPr lang="zh-CN" altLang="zh-CN" sz="2000">
                  <a:solidFill>
                    <a:schemeClr val="tx1"/>
                  </a:solidFill>
                </a:rPr>
                <a:t>不同安全等级或类型网络的设备元素必须采用不同颜色的标识进行区分，设备元素包括但不限于网络跳线、服务器铭牌、网络设备标签、PC机铭牌等</a:t>
              </a:r>
              <a:endParaRPr lang="zh-CN" altLang="zh-CN" sz="2000">
                <a:solidFill>
                  <a:schemeClr val="tx1"/>
                </a:solidFill>
              </a:endParaRPr>
            </a:p>
          </p:txBody>
        </p:sp>
        <p:grpSp>
          <p:nvGrpSpPr>
            <p:cNvPr id="13" name="Group 5"/>
            <p:cNvGrpSpPr/>
            <p:nvPr/>
          </p:nvGrpSpPr>
          <p:grpSpPr bwMode="auto">
            <a:xfrm>
              <a:off x="615950" y="1340768"/>
              <a:ext cx="2322513" cy="639762"/>
              <a:chOff x="0" y="0"/>
              <a:chExt cx="1463" cy="403"/>
            </a:xfrm>
          </p:grpSpPr>
          <p:pic>
            <p:nvPicPr>
              <p:cNvPr id="14" name="圆角矩形 9"/>
              <p:cNvPicPr>
                <a:picLocks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463"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 Box 7"/>
              <p:cNvSpPr txBox="1">
                <a:spLocks noChangeArrowheads="1"/>
              </p:cNvSpPr>
              <p:nvPr/>
            </p:nvSpPr>
            <p:spPr bwMode="auto">
              <a:xfrm>
                <a:off x="53" y="39"/>
                <a:ext cx="1360"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endParaRPr lang="zh-CN" altLang="en-US" sz="2400"/>
              </a:p>
            </p:txBody>
          </p:sp>
        </p:grpSp>
        <p:sp>
          <p:nvSpPr>
            <p:cNvPr id="16" name="TextBox 12"/>
            <p:cNvSpPr txBox="1">
              <a:spLocks noChangeArrowheads="1"/>
            </p:cNvSpPr>
            <p:nvPr/>
          </p:nvSpPr>
          <p:spPr bwMode="auto">
            <a:xfrm>
              <a:off x="866775" y="1453480"/>
              <a:ext cx="14017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r>
                <a:rPr lang="zh-CN" altLang="en-US" sz="2400" b="0"/>
                <a:t>颜色识别</a:t>
              </a:r>
              <a:endParaRPr lang="zh-CN" altLang="en-US" sz="2400" b="0"/>
            </a:p>
          </p:txBody>
        </p:sp>
      </p:grpSp>
      <p:sp>
        <p:nvSpPr>
          <p:cNvPr id="17" name="矩形 1"/>
          <p:cNvSpPr>
            <a:spLocks noChangeArrowheads="1"/>
          </p:cNvSpPr>
          <p:nvPr/>
        </p:nvSpPr>
        <p:spPr bwMode="auto">
          <a:xfrm>
            <a:off x="1907133" y="755650"/>
            <a:ext cx="6985348" cy="77435"/>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18" name="TextBox 8"/>
          <p:cNvSpPr>
            <a:spLocks noChangeArrowheads="1"/>
          </p:cNvSpPr>
          <p:nvPr/>
        </p:nvSpPr>
        <p:spPr bwMode="auto">
          <a:xfrm>
            <a:off x="1907132" y="401430"/>
            <a:ext cx="12715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计算机管理 </a:t>
            </a:r>
            <a:endParaRPr lang="zh-CN" altLang="en-US" dirty="0">
              <a:ea typeface="微软雅黑" panose="020B0503020204020204" pitchFamily="34" charset="-122"/>
            </a:endParaRPr>
          </a:p>
        </p:txBody>
      </p:sp>
      <p:sp>
        <p:nvSpPr>
          <p:cNvPr id="19" name="TextBox 8"/>
          <p:cNvSpPr>
            <a:spLocks noChangeArrowheads="1"/>
          </p:cNvSpPr>
          <p:nvPr/>
        </p:nvSpPr>
        <p:spPr bwMode="auto">
          <a:xfrm>
            <a:off x="4345533" y="415925"/>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载体管理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0" name="TextBox 11"/>
          <p:cNvSpPr>
            <a:spLocks noChangeArrowheads="1"/>
          </p:cNvSpPr>
          <p:nvPr/>
        </p:nvSpPr>
        <p:spPr bwMode="auto">
          <a:xfrm>
            <a:off x="3134012" y="401430"/>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网络管理</a:t>
            </a:r>
            <a:endParaRPr lang="zh-CN" altLang="en-US" dirty="0">
              <a:ea typeface="微软雅黑" panose="020B0503020204020204" pitchFamily="34" charset="-122"/>
            </a:endParaRPr>
          </a:p>
        </p:txBody>
      </p:sp>
      <p:sp>
        <p:nvSpPr>
          <p:cNvPr id="21" name="直接连接符 14"/>
          <p:cNvSpPr>
            <a:spLocks noChangeShapeType="1"/>
          </p:cNvSpPr>
          <p:nvPr/>
        </p:nvSpPr>
        <p:spPr bwMode="auto">
          <a:xfrm>
            <a:off x="7990412" y="833085"/>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22" name="TextBox 8"/>
          <p:cNvSpPr>
            <a:spLocks noChangeArrowheads="1"/>
          </p:cNvSpPr>
          <p:nvPr/>
        </p:nvSpPr>
        <p:spPr bwMode="auto">
          <a:xfrm>
            <a:off x="6580733"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密码管理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3" name="TextBox 8"/>
          <p:cNvSpPr>
            <a:spLocks noChangeArrowheads="1"/>
          </p:cNvSpPr>
          <p:nvPr/>
        </p:nvSpPr>
        <p:spPr bwMode="auto">
          <a:xfrm>
            <a:off x="5499646"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涉密设备</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4" name="TextBox 8"/>
          <p:cNvSpPr>
            <a:spLocks noChangeArrowheads="1"/>
          </p:cNvSpPr>
          <p:nvPr/>
        </p:nvSpPr>
        <p:spPr bwMode="auto">
          <a:xfrm>
            <a:off x="7738536"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009900"/>
                </a:solidFill>
                <a:latin typeface="微软雅黑" panose="020B0503020204020204" pitchFamily="34" charset="-122"/>
                <a:ea typeface="微软雅黑" panose="020B0503020204020204" pitchFamily="34" charset="-122"/>
                <a:sym typeface="微软雅黑" panose="020B0503020204020204" pitchFamily="34" charset="-122"/>
              </a:rPr>
              <a:t>线路设备</a:t>
            </a:r>
            <a:endParaRPr lang="zh-CN" altLang="en-US" sz="1600" dirty="0">
              <a:solidFill>
                <a:srgbClr val="00990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11">
                                            <p:txEl>
                                              <p:pRg st="0" end="0"/>
                                            </p:txEl>
                                          </p:spTgt>
                                        </p:tgtEl>
                                        <p:attrNameLst>
                                          <p:attrName>style.visibility</p:attrName>
                                        </p:attrNameLst>
                                      </p:cBhvr>
                                      <p:to>
                                        <p:strVal val="visible"/>
                                      </p:to>
                                    </p:set>
                                    <p:anim calcmode="lin" valueType="num">
                                      <p:cBhvr>
                                        <p:cTn id="12" dur="1000" fill="hold"/>
                                        <p:tgtEl>
                                          <p:spTgt spid="11">
                                            <p:txEl>
                                              <p:pRg st="0" end="0"/>
                                            </p:txEl>
                                          </p:spTgt>
                                        </p:tgtEl>
                                        <p:attrNameLst>
                                          <p:attrName>ppt_w</p:attrName>
                                        </p:attrNameLst>
                                      </p:cBhvr>
                                      <p:tavLst>
                                        <p:tav tm="0">
                                          <p:val>
                                            <p:fltVal val="0"/>
                                          </p:val>
                                        </p:tav>
                                        <p:tav tm="100000">
                                          <p:val>
                                            <p:strVal val="#ppt_w"/>
                                          </p:val>
                                        </p:tav>
                                      </p:tavLst>
                                    </p:anim>
                                    <p:anim calcmode="lin" valueType="num">
                                      <p:cBhvr>
                                        <p:cTn id="13" dur="1000" fill="hold"/>
                                        <p:tgtEl>
                                          <p:spTgt spid="11">
                                            <p:txEl>
                                              <p:pRg st="0" end="0"/>
                                            </p:txEl>
                                          </p:spTgt>
                                        </p:tgtEl>
                                        <p:attrNameLst>
                                          <p:attrName>ppt_h</p:attrName>
                                        </p:attrNameLst>
                                      </p:cBhvr>
                                      <p:tavLst>
                                        <p:tav tm="0">
                                          <p:val>
                                            <p:fltVal val="0"/>
                                          </p:val>
                                        </p:tav>
                                        <p:tav tm="100000">
                                          <p:val>
                                            <p:strVal val="#ppt_h"/>
                                          </p:val>
                                        </p:tav>
                                      </p:tavLst>
                                    </p:anim>
                                    <p:anim calcmode="lin" valueType="num">
                                      <p:cBhvr>
                                        <p:cTn id="14" dur="1000" fill="hold"/>
                                        <p:tgtEl>
                                          <p:spTgt spid="11">
                                            <p:txEl>
                                              <p:pRg st="0" end="0"/>
                                            </p:txEl>
                                          </p:spTgt>
                                        </p:tgtEl>
                                        <p:attrNameLst>
                                          <p:attrName>style.rotation</p:attrName>
                                        </p:attrNameLst>
                                      </p:cBhvr>
                                      <p:tavLst>
                                        <p:tav tm="0">
                                          <p:val>
                                            <p:fltVal val="90"/>
                                          </p:val>
                                        </p:tav>
                                        <p:tav tm="100000">
                                          <p:val>
                                            <p:fltVal val="0"/>
                                          </p:val>
                                        </p:tav>
                                      </p:tavLst>
                                    </p:anim>
                                    <p:animEffect transition="in" filter="fade">
                                      <p:cBhvr>
                                        <p:cTn id="15" dur="1000"/>
                                        <p:tgtEl>
                                          <p:spTgt spid="11">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11">
                                            <p:txEl>
                                              <p:pRg st="1" end="1"/>
                                            </p:txEl>
                                          </p:spTgt>
                                        </p:tgtEl>
                                        <p:attrNameLst>
                                          <p:attrName>style.visibility</p:attrName>
                                        </p:attrNameLst>
                                      </p:cBhvr>
                                      <p:to>
                                        <p:strVal val="visible"/>
                                      </p:to>
                                    </p:set>
                                    <p:anim calcmode="lin" valueType="num">
                                      <p:cBhvr>
                                        <p:cTn id="20" dur="1000" fill="hold"/>
                                        <p:tgtEl>
                                          <p:spTgt spid="11">
                                            <p:txEl>
                                              <p:pRg st="1" end="1"/>
                                            </p:txEl>
                                          </p:spTgt>
                                        </p:tgtEl>
                                        <p:attrNameLst>
                                          <p:attrName>ppt_w</p:attrName>
                                        </p:attrNameLst>
                                      </p:cBhvr>
                                      <p:tavLst>
                                        <p:tav tm="0">
                                          <p:val>
                                            <p:fltVal val="0"/>
                                          </p:val>
                                        </p:tav>
                                        <p:tav tm="100000">
                                          <p:val>
                                            <p:strVal val="#ppt_w"/>
                                          </p:val>
                                        </p:tav>
                                      </p:tavLst>
                                    </p:anim>
                                    <p:anim calcmode="lin" valueType="num">
                                      <p:cBhvr>
                                        <p:cTn id="21" dur="1000" fill="hold"/>
                                        <p:tgtEl>
                                          <p:spTgt spid="11">
                                            <p:txEl>
                                              <p:pRg st="1" end="1"/>
                                            </p:txEl>
                                          </p:spTgt>
                                        </p:tgtEl>
                                        <p:attrNameLst>
                                          <p:attrName>ppt_h</p:attrName>
                                        </p:attrNameLst>
                                      </p:cBhvr>
                                      <p:tavLst>
                                        <p:tav tm="0">
                                          <p:val>
                                            <p:fltVal val="0"/>
                                          </p:val>
                                        </p:tav>
                                        <p:tav tm="100000">
                                          <p:val>
                                            <p:strVal val="#ppt_h"/>
                                          </p:val>
                                        </p:tav>
                                      </p:tavLst>
                                    </p:anim>
                                    <p:anim calcmode="lin" valueType="num">
                                      <p:cBhvr>
                                        <p:cTn id="22" dur="1000" fill="hold"/>
                                        <p:tgtEl>
                                          <p:spTgt spid="11">
                                            <p:txEl>
                                              <p:pRg st="1" end="1"/>
                                            </p:txEl>
                                          </p:spTgt>
                                        </p:tgtEl>
                                        <p:attrNameLst>
                                          <p:attrName>style.rotation</p:attrName>
                                        </p:attrNameLst>
                                      </p:cBhvr>
                                      <p:tavLst>
                                        <p:tav tm="0">
                                          <p:val>
                                            <p:fltVal val="90"/>
                                          </p:val>
                                        </p:tav>
                                        <p:tav tm="100000">
                                          <p:val>
                                            <p:fltVal val="0"/>
                                          </p:val>
                                        </p:tav>
                                      </p:tavLst>
                                    </p:anim>
                                    <p:animEffect transition="in" filter="fade">
                                      <p:cBhvr>
                                        <p:cTn id="23" dur="10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15950" y="1052513"/>
            <a:ext cx="7693025" cy="2232471"/>
            <a:chOff x="615950" y="1052513"/>
            <a:chExt cx="7693025" cy="2232471"/>
          </a:xfrm>
        </p:grpSpPr>
        <p:sp>
          <p:nvSpPr>
            <p:cNvPr id="5" name="矩形 10"/>
            <p:cNvSpPr>
              <a:spLocks noChangeArrowheads="1"/>
            </p:cNvSpPr>
            <p:nvPr/>
          </p:nvSpPr>
          <p:spPr bwMode="auto">
            <a:xfrm>
              <a:off x="666750" y="1317625"/>
              <a:ext cx="7642225" cy="1967359"/>
            </a:xfrm>
            <a:prstGeom prst="rect">
              <a:avLst/>
            </a:prstGeom>
            <a:solidFill>
              <a:schemeClr val="bg1"/>
            </a:solidFill>
            <a:ln w="25400">
              <a:solidFill>
                <a:srgbClr val="AE4845"/>
              </a:solidFill>
              <a:miter lim="800000"/>
            </a:ln>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pPr>
                <a:lnSpc>
                  <a:spcPct val="150000"/>
                </a:lnSpc>
              </a:pPr>
              <a:endParaRPr lang="en-US" altLang="zh-CN" sz="2000" dirty="0">
                <a:solidFill>
                  <a:schemeClr val="tx1"/>
                </a:solidFill>
              </a:endParaRPr>
            </a:p>
            <a:p>
              <a:pPr>
                <a:lnSpc>
                  <a:spcPct val="150000"/>
                </a:lnSpc>
              </a:pPr>
              <a:r>
                <a:rPr lang="zh-CN" altLang="zh-CN" sz="2000" dirty="0">
                  <a:solidFill>
                    <a:schemeClr val="tx1"/>
                  </a:solidFill>
                </a:rPr>
                <a:t>线材标签的颜色：依据网络类型定</a:t>
              </a:r>
              <a:endParaRPr lang="zh-CN" altLang="zh-CN" sz="2000" dirty="0">
                <a:solidFill>
                  <a:schemeClr val="tx1"/>
                </a:solidFill>
              </a:endParaRPr>
            </a:p>
            <a:p>
              <a:pPr>
                <a:lnSpc>
                  <a:spcPct val="150000"/>
                </a:lnSpc>
              </a:pPr>
              <a:r>
                <a:rPr lang="zh-CN" altLang="zh-CN" sz="2000" dirty="0">
                  <a:solidFill>
                    <a:schemeClr val="tx1"/>
                  </a:solidFill>
                </a:rPr>
                <a:t>线材标签规格：P型双面标签纸</a:t>
              </a:r>
              <a:r>
                <a:rPr lang="en-US" altLang="zh-CN" sz="2000" dirty="0">
                  <a:solidFill>
                    <a:schemeClr val="tx1"/>
                  </a:solidFill>
                </a:rPr>
                <a:t>84</a:t>
              </a:r>
              <a:r>
                <a:rPr lang="zh-CN" altLang="zh-CN" sz="2000" dirty="0">
                  <a:solidFill>
                    <a:schemeClr val="tx1"/>
                  </a:solidFill>
                </a:rPr>
                <a:t>*25mm</a:t>
              </a:r>
              <a:endParaRPr lang="zh-CN" altLang="zh-CN" sz="2000" dirty="0">
                <a:solidFill>
                  <a:schemeClr val="tx1"/>
                </a:solidFill>
              </a:endParaRPr>
            </a:p>
            <a:p>
              <a:pPr>
                <a:lnSpc>
                  <a:spcPct val="150000"/>
                </a:lnSpc>
              </a:pPr>
              <a:r>
                <a:rPr lang="zh-CN" altLang="zh-CN" sz="2000" dirty="0">
                  <a:solidFill>
                    <a:schemeClr val="tx1"/>
                  </a:solidFill>
                </a:rPr>
                <a:t>线材标签背面内容：为接入设备或服务器的IP地址（**.**.**.**） </a:t>
              </a:r>
              <a:endParaRPr lang="zh-CN" altLang="zh-CN" sz="2000" dirty="0">
                <a:solidFill>
                  <a:schemeClr val="tx1"/>
                </a:solidFill>
              </a:endParaRPr>
            </a:p>
          </p:txBody>
        </p:sp>
        <p:grpSp>
          <p:nvGrpSpPr>
            <p:cNvPr id="6" name="Group 5"/>
            <p:cNvGrpSpPr/>
            <p:nvPr/>
          </p:nvGrpSpPr>
          <p:grpSpPr bwMode="auto">
            <a:xfrm>
              <a:off x="615950" y="1052513"/>
              <a:ext cx="2322513" cy="639762"/>
              <a:chOff x="0" y="0"/>
              <a:chExt cx="1463" cy="403"/>
            </a:xfrm>
          </p:grpSpPr>
          <p:pic>
            <p:nvPicPr>
              <p:cNvPr id="7" name="圆角矩形 9"/>
              <p:cNvPicPr>
                <a:picLocks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463"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7"/>
              <p:cNvSpPr txBox="1">
                <a:spLocks noChangeArrowheads="1"/>
              </p:cNvSpPr>
              <p:nvPr/>
            </p:nvSpPr>
            <p:spPr bwMode="auto">
              <a:xfrm>
                <a:off x="53" y="39"/>
                <a:ext cx="1360"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endParaRPr lang="zh-CN" altLang="en-US" sz="2400"/>
              </a:p>
            </p:txBody>
          </p:sp>
        </p:grpSp>
        <p:sp>
          <p:nvSpPr>
            <p:cNvPr id="9" name="TextBox 12"/>
            <p:cNvSpPr txBox="1">
              <a:spLocks noChangeArrowheads="1"/>
            </p:cNvSpPr>
            <p:nvPr/>
          </p:nvSpPr>
          <p:spPr bwMode="auto">
            <a:xfrm>
              <a:off x="866775" y="1165225"/>
              <a:ext cx="14017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r>
                <a:rPr lang="zh-CN" altLang="en-US" sz="2400" b="0" dirty="0"/>
                <a:t>标签规范</a:t>
              </a:r>
              <a:endParaRPr lang="zh-CN" altLang="en-US" sz="2400" dirty="0"/>
            </a:p>
          </p:txBody>
        </p:sp>
      </p:grpSp>
      <p:grpSp>
        <p:nvGrpSpPr>
          <p:cNvPr id="35" name="组合 34"/>
          <p:cNvGrpSpPr/>
          <p:nvPr/>
        </p:nvGrpSpPr>
        <p:grpSpPr>
          <a:xfrm>
            <a:off x="1721366" y="3356992"/>
            <a:ext cx="6523042" cy="2024838"/>
            <a:chOff x="615950" y="3429000"/>
            <a:chExt cx="6523042" cy="2024838"/>
          </a:xfrm>
        </p:grpSpPr>
        <p:sp>
          <p:nvSpPr>
            <p:cNvPr id="23" name="TextBox 22"/>
            <p:cNvSpPr txBox="1"/>
            <p:nvPr/>
          </p:nvSpPr>
          <p:spPr>
            <a:xfrm>
              <a:off x="615950" y="3448647"/>
              <a:ext cx="673582" cy="338554"/>
            </a:xfrm>
            <a:prstGeom prst="rect">
              <a:avLst/>
            </a:prstGeom>
            <a:noFill/>
          </p:spPr>
          <p:txBody>
            <a:bodyPr wrap="none" rtlCol="0">
              <a:spAutoFit/>
            </a:bodyPr>
            <a:lstStyle/>
            <a:p>
              <a:r>
                <a:rPr lang="en-US" altLang="zh-CN" sz="1600" u="sng" dirty="0"/>
                <a:t>MC##</a:t>
              </a:r>
              <a:endParaRPr lang="zh-CN" altLang="en-US" sz="1600" u="sng" dirty="0"/>
            </a:p>
          </p:txBody>
        </p:sp>
        <p:sp>
          <p:nvSpPr>
            <p:cNvPr id="24" name="TextBox 23"/>
            <p:cNvSpPr txBox="1"/>
            <p:nvPr/>
          </p:nvSpPr>
          <p:spPr>
            <a:xfrm>
              <a:off x="1365508" y="3429000"/>
              <a:ext cx="595035" cy="338554"/>
            </a:xfrm>
            <a:prstGeom prst="rect">
              <a:avLst/>
            </a:prstGeom>
            <a:noFill/>
          </p:spPr>
          <p:txBody>
            <a:bodyPr wrap="none" rtlCol="0">
              <a:spAutoFit/>
            </a:bodyPr>
            <a:lstStyle/>
            <a:p>
              <a:r>
                <a:rPr lang="en-US" altLang="zh-CN" sz="1600" u="sng" dirty="0"/>
                <a:t>####</a:t>
              </a:r>
              <a:endParaRPr lang="zh-CN" altLang="en-US" sz="1600" u="sng" dirty="0"/>
            </a:p>
          </p:txBody>
        </p:sp>
        <p:sp>
          <p:nvSpPr>
            <p:cNvPr id="25" name="TextBox 24"/>
            <p:cNvSpPr txBox="1"/>
            <p:nvPr/>
          </p:nvSpPr>
          <p:spPr>
            <a:xfrm>
              <a:off x="2026210" y="3429000"/>
              <a:ext cx="495649" cy="338554"/>
            </a:xfrm>
            <a:prstGeom prst="rect">
              <a:avLst/>
            </a:prstGeom>
            <a:noFill/>
          </p:spPr>
          <p:txBody>
            <a:bodyPr wrap="none" rtlCol="0">
              <a:spAutoFit/>
            </a:bodyPr>
            <a:lstStyle/>
            <a:p>
              <a:r>
                <a:rPr lang="en-US" altLang="zh-CN" sz="1600" u="sng" dirty="0"/>
                <a:t>P##</a:t>
              </a:r>
              <a:endParaRPr lang="zh-CN" altLang="en-US" sz="1600" u="sng" dirty="0"/>
            </a:p>
          </p:txBody>
        </p:sp>
        <p:sp>
          <p:nvSpPr>
            <p:cNvPr id="26" name="矩形 25"/>
            <p:cNvSpPr/>
            <p:nvPr/>
          </p:nvSpPr>
          <p:spPr>
            <a:xfrm>
              <a:off x="2521859" y="3952703"/>
              <a:ext cx="4617133" cy="276999"/>
            </a:xfrm>
            <a:prstGeom prst="rect">
              <a:avLst/>
            </a:prstGeom>
            <a:ln w="12700">
              <a:solidFill>
                <a:schemeClr val="tx2">
                  <a:lumMod val="60000"/>
                  <a:lumOff val="40000"/>
                </a:schemeClr>
              </a:solidFill>
            </a:ln>
          </p:spPr>
          <p:txBody>
            <a:bodyPr wrap="square">
              <a:spAutoFit/>
            </a:bodyPr>
            <a:lstStyle/>
            <a:p>
              <a:r>
                <a:rPr lang="zh-CN" altLang="zh-CN" sz="1200" dirty="0"/>
                <a:t>具体线路接入网络设备端口流水号，编码</a:t>
              </a:r>
              <a:r>
                <a:rPr lang="en-GB" altLang="zh-CN" sz="1200" dirty="0"/>
                <a:t>2</a:t>
              </a:r>
              <a:r>
                <a:rPr lang="zh-CN" altLang="zh-CN" sz="1200" dirty="0"/>
                <a:t>位，</a:t>
              </a:r>
              <a:r>
                <a:rPr lang="en-GB" altLang="zh-CN" sz="1200" dirty="0"/>
                <a:t>01-99</a:t>
              </a:r>
              <a:endParaRPr lang="zh-CN" altLang="en-US" sz="1200" dirty="0"/>
            </a:p>
          </p:txBody>
        </p:sp>
        <p:sp>
          <p:nvSpPr>
            <p:cNvPr id="27" name="矩形 26"/>
            <p:cNvSpPr/>
            <p:nvPr/>
          </p:nvSpPr>
          <p:spPr>
            <a:xfrm>
              <a:off x="1898309" y="4384751"/>
              <a:ext cx="5240683" cy="646331"/>
            </a:xfrm>
            <a:prstGeom prst="rect">
              <a:avLst/>
            </a:prstGeom>
            <a:ln w="12700">
              <a:solidFill>
                <a:schemeClr val="tx2">
                  <a:lumMod val="60000"/>
                  <a:lumOff val="40000"/>
                </a:schemeClr>
              </a:solidFill>
            </a:ln>
          </p:spPr>
          <p:txBody>
            <a:bodyPr wrap="square">
              <a:spAutoFit/>
            </a:bodyPr>
            <a:lstStyle/>
            <a:p>
              <a:pPr hangingPunct="0">
                <a:lnSpc>
                  <a:spcPct val="150000"/>
                </a:lnSpc>
              </a:pPr>
              <a:r>
                <a:rPr lang="zh-CN" altLang="zh-CN" sz="1200" dirty="0"/>
                <a:t>路接入设备编码</a:t>
              </a:r>
              <a:r>
                <a:rPr lang="en-GB" altLang="zh-CN" sz="1200" dirty="0"/>
                <a:t>5</a:t>
              </a:r>
              <a:r>
                <a:rPr lang="zh-CN" altLang="zh-CN" sz="1200" dirty="0"/>
                <a:t>位，前</a:t>
              </a:r>
              <a:r>
                <a:rPr lang="en-GB" altLang="zh-CN" sz="1200" dirty="0"/>
                <a:t>2</a:t>
              </a:r>
              <a:r>
                <a:rPr lang="zh-CN" altLang="zh-CN" sz="1200" dirty="0"/>
                <a:t>位为设备类型（</a:t>
              </a:r>
              <a:r>
                <a:rPr lang="en-GB" altLang="zh-CN" sz="1200" dirty="0"/>
                <a:t>SW</a:t>
              </a:r>
              <a:r>
                <a:rPr lang="zh-CN" altLang="zh-CN" sz="1200" dirty="0"/>
                <a:t>代表交换机、</a:t>
              </a:r>
              <a:r>
                <a:rPr lang="en-GB" altLang="zh-CN" sz="1200" dirty="0"/>
                <a:t>RT</a:t>
              </a:r>
              <a:r>
                <a:rPr lang="zh-CN" altLang="zh-CN" sz="1200" dirty="0"/>
                <a:t>路由器、防火墙</a:t>
              </a:r>
              <a:r>
                <a:rPr lang="en-GB" altLang="zh-CN" sz="1200" dirty="0"/>
                <a:t>FW</a:t>
              </a:r>
              <a:r>
                <a:rPr lang="zh-CN" altLang="zh-CN" sz="1200" dirty="0"/>
                <a:t>、其他</a:t>
              </a:r>
              <a:r>
                <a:rPr lang="en-GB" altLang="zh-CN" sz="1200" dirty="0"/>
                <a:t>OT</a:t>
              </a:r>
              <a:r>
                <a:rPr lang="zh-CN" altLang="zh-CN" sz="1200" dirty="0"/>
                <a:t>），后</a:t>
              </a:r>
              <a:r>
                <a:rPr lang="en-GB" altLang="zh-CN" sz="1200" dirty="0"/>
                <a:t>2</a:t>
              </a:r>
              <a:r>
                <a:rPr lang="zh-CN" altLang="zh-CN" sz="1200" dirty="0"/>
                <a:t>位为设备流水号，</a:t>
              </a:r>
              <a:r>
                <a:rPr lang="en-GB" altLang="zh-CN" sz="1200" dirty="0"/>
                <a:t>01-99, 01-99</a:t>
              </a:r>
              <a:r>
                <a:rPr lang="zh-CN" altLang="zh-CN" sz="1200" dirty="0"/>
                <a:t>，未位”</a:t>
              </a:r>
              <a:r>
                <a:rPr lang="en-GB" altLang="zh-CN" sz="1200" dirty="0"/>
                <a:t>.</a:t>
              </a:r>
              <a:r>
                <a:rPr lang="zh-CN" altLang="zh-CN" sz="1200" dirty="0"/>
                <a:t>”分隔符</a:t>
              </a:r>
              <a:endParaRPr lang="zh-CN" altLang="zh-CN" sz="1200" dirty="0"/>
            </a:p>
          </p:txBody>
        </p:sp>
        <p:sp>
          <p:nvSpPr>
            <p:cNvPr id="28" name="矩形 27"/>
            <p:cNvSpPr/>
            <p:nvPr/>
          </p:nvSpPr>
          <p:spPr>
            <a:xfrm>
              <a:off x="1162329" y="5176839"/>
              <a:ext cx="5976663" cy="276999"/>
            </a:xfrm>
            <a:prstGeom prst="rect">
              <a:avLst/>
            </a:prstGeom>
            <a:ln w="12700">
              <a:solidFill>
                <a:schemeClr val="tx2">
                  <a:lumMod val="60000"/>
                  <a:lumOff val="40000"/>
                </a:schemeClr>
              </a:solidFill>
            </a:ln>
          </p:spPr>
          <p:txBody>
            <a:bodyPr wrap="square">
              <a:spAutoFit/>
            </a:bodyPr>
            <a:lstStyle/>
            <a:p>
              <a:r>
                <a:rPr lang="zh-CN" altLang="zh-CN" sz="1200" dirty="0"/>
                <a:t>机柜编号</a:t>
              </a:r>
              <a:r>
                <a:rPr lang="en-GB" altLang="zh-CN" sz="1200" dirty="0"/>
                <a:t>5</a:t>
              </a:r>
              <a:r>
                <a:rPr lang="zh-CN" altLang="zh-CN" sz="1200" dirty="0"/>
                <a:t>位，固定位</a:t>
              </a:r>
              <a:r>
                <a:rPr lang="en-GB" altLang="zh-CN" sz="1200" dirty="0"/>
                <a:t>MC</a:t>
              </a:r>
              <a:r>
                <a:rPr lang="zh-CN" altLang="zh-CN" sz="1200" dirty="0"/>
                <a:t>表示机柜</a:t>
              </a:r>
              <a:r>
                <a:rPr lang="en-GB" altLang="zh-CN" sz="1200" dirty="0"/>
                <a:t>,</a:t>
              </a:r>
              <a:r>
                <a:rPr lang="zh-CN" altLang="zh-CN" sz="1200" dirty="0"/>
                <a:t>后</a:t>
              </a:r>
              <a:r>
                <a:rPr lang="en-GB" altLang="zh-CN" sz="1200" dirty="0"/>
                <a:t>2</a:t>
              </a:r>
              <a:r>
                <a:rPr lang="zh-CN" altLang="zh-CN" sz="1200" dirty="0"/>
                <a:t>位为机柜流水号</a:t>
              </a:r>
              <a:r>
                <a:rPr lang="en-GB" altLang="zh-CN" sz="1200" dirty="0"/>
                <a:t>01-99</a:t>
              </a:r>
              <a:r>
                <a:rPr lang="zh-CN" altLang="zh-CN" sz="1200" dirty="0"/>
                <a:t>，未位”</a:t>
              </a:r>
              <a:r>
                <a:rPr lang="en-GB" altLang="zh-CN" sz="1200" dirty="0"/>
                <a:t>.</a:t>
              </a:r>
              <a:r>
                <a:rPr lang="zh-CN" altLang="zh-CN" sz="1200" dirty="0"/>
                <a:t>”分隔符</a:t>
              </a:r>
              <a:endParaRPr lang="zh-CN" altLang="en-US" sz="1200" dirty="0"/>
            </a:p>
          </p:txBody>
        </p:sp>
        <p:cxnSp>
          <p:nvCxnSpPr>
            <p:cNvPr id="30" name="肘形连接符 29"/>
            <p:cNvCxnSpPr>
              <a:stCxn id="25" idx="2"/>
              <a:endCxn id="26" idx="1"/>
            </p:cNvCxnSpPr>
            <p:nvPr/>
          </p:nvCxnSpPr>
          <p:spPr>
            <a:xfrm rot="16200000" flipH="1">
              <a:off x="2236123" y="3805466"/>
              <a:ext cx="323649" cy="247824"/>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2" name="肘形连接符 31"/>
            <p:cNvCxnSpPr>
              <a:stCxn id="24" idx="2"/>
              <a:endCxn id="27" idx="1"/>
            </p:cNvCxnSpPr>
            <p:nvPr/>
          </p:nvCxnSpPr>
          <p:spPr>
            <a:xfrm rot="16200000" flipH="1">
              <a:off x="1310486" y="4120093"/>
              <a:ext cx="940363" cy="235283"/>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23" idx="2"/>
              <a:endCxn id="28" idx="1"/>
            </p:cNvCxnSpPr>
            <p:nvPr/>
          </p:nvCxnSpPr>
          <p:spPr>
            <a:xfrm rot="16200000" flipH="1">
              <a:off x="293466" y="4446476"/>
              <a:ext cx="1528138" cy="209588"/>
            </a:xfrm>
            <a:prstGeom prst="bentConnector2">
              <a:avLst/>
            </a:prstGeom>
            <a:ln>
              <a:tailEnd type="arrow"/>
            </a:ln>
          </p:spPr>
          <p:style>
            <a:lnRef idx="1">
              <a:schemeClr val="accent1"/>
            </a:lnRef>
            <a:fillRef idx="0">
              <a:schemeClr val="accent1"/>
            </a:fillRef>
            <a:effectRef idx="0">
              <a:schemeClr val="accent1"/>
            </a:effectRef>
            <a:fontRef idx="minor">
              <a:schemeClr val="tx1"/>
            </a:fontRef>
          </p:style>
        </p:cxnSp>
      </p:grpSp>
      <p:pic>
        <p:nvPicPr>
          <p:cNvPr id="36" name="图片 35"/>
          <p:cNvPicPr/>
          <p:nvPr/>
        </p:nvPicPr>
        <p:blipFill>
          <a:blip r:embed="rId2" cstate="print">
            <a:extLst>
              <a:ext uri="{28A0092B-C50C-407E-A947-70E740481C1C}">
                <a14:useLocalDpi xmlns:a14="http://schemas.microsoft.com/office/drawing/2010/main" val="0"/>
              </a:ext>
            </a:extLst>
          </a:blip>
          <a:srcRect t="21939" b="17603"/>
          <a:stretch>
            <a:fillRect/>
          </a:stretch>
        </p:blipFill>
        <p:spPr bwMode="auto">
          <a:xfrm>
            <a:off x="4660528" y="5401373"/>
            <a:ext cx="3583880" cy="1195979"/>
          </a:xfrm>
          <a:prstGeom prst="rect">
            <a:avLst/>
          </a:prstGeom>
          <a:noFill/>
          <a:ln>
            <a:noFill/>
          </a:ln>
        </p:spPr>
      </p:pic>
      <p:grpSp>
        <p:nvGrpSpPr>
          <p:cNvPr id="45" name="组合 44"/>
          <p:cNvGrpSpPr/>
          <p:nvPr/>
        </p:nvGrpSpPr>
        <p:grpSpPr>
          <a:xfrm>
            <a:off x="866775" y="3526269"/>
            <a:ext cx="1040929" cy="2229699"/>
            <a:chOff x="866775" y="3526269"/>
            <a:chExt cx="1040929" cy="2229699"/>
          </a:xfrm>
        </p:grpSpPr>
        <p:sp>
          <p:nvSpPr>
            <p:cNvPr id="43" name="圆角矩形 42"/>
            <p:cNvSpPr/>
            <p:nvPr/>
          </p:nvSpPr>
          <p:spPr>
            <a:xfrm>
              <a:off x="866775" y="3526269"/>
              <a:ext cx="392857" cy="2229699"/>
            </a:xfrm>
            <a:prstGeom prst="roundRect">
              <a:avLst/>
            </a:prstGeom>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spc="-300" dirty="0">
                  <a:solidFill>
                    <a:srgbClr val="C00000"/>
                  </a:solidFill>
                </a:rPr>
                <a:t>线材标签正面内容</a:t>
              </a:r>
              <a:endParaRPr lang="zh-CN" altLang="en-US" b="1" spc="-300" dirty="0">
                <a:solidFill>
                  <a:srgbClr val="C00000"/>
                </a:solidFill>
              </a:endParaRPr>
            </a:p>
          </p:txBody>
        </p:sp>
        <p:sp>
          <p:nvSpPr>
            <p:cNvPr id="44" name="右箭头 43"/>
            <p:cNvSpPr/>
            <p:nvPr/>
          </p:nvSpPr>
          <p:spPr>
            <a:xfrm>
              <a:off x="1259632" y="4396002"/>
              <a:ext cx="648072" cy="479812"/>
            </a:xfrm>
            <a:prstGeom prst="rightArrow">
              <a:avLst/>
            </a:prstGeom>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7" name="右箭头 46"/>
          <p:cNvSpPr/>
          <p:nvPr/>
        </p:nvSpPr>
        <p:spPr>
          <a:xfrm>
            <a:off x="2058157" y="5755968"/>
            <a:ext cx="2153803" cy="625360"/>
          </a:xfrm>
          <a:prstGeom prst="rightArrow">
            <a:avLst/>
          </a:prstGeom>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rgbClr val="C00000"/>
                </a:solidFill>
              </a:rPr>
              <a:t>线材图例</a:t>
            </a:r>
            <a:endParaRPr lang="zh-CN" altLang="en-US" b="1" dirty="0">
              <a:solidFill>
                <a:srgbClr val="C00000"/>
              </a:solidFill>
            </a:endParaRPr>
          </a:p>
        </p:txBody>
      </p:sp>
      <p:sp>
        <p:nvSpPr>
          <p:cNvPr id="29" name="矩形 1"/>
          <p:cNvSpPr>
            <a:spLocks noChangeArrowheads="1"/>
          </p:cNvSpPr>
          <p:nvPr/>
        </p:nvSpPr>
        <p:spPr bwMode="auto">
          <a:xfrm>
            <a:off x="1907133" y="755650"/>
            <a:ext cx="6985348" cy="77435"/>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31" name="TextBox 8"/>
          <p:cNvSpPr>
            <a:spLocks noChangeArrowheads="1"/>
          </p:cNvSpPr>
          <p:nvPr/>
        </p:nvSpPr>
        <p:spPr bwMode="auto">
          <a:xfrm>
            <a:off x="1907132" y="401430"/>
            <a:ext cx="12715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计算机管理 </a:t>
            </a:r>
            <a:endParaRPr lang="zh-CN" altLang="en-US" dirty="0">
              <a:ea typeface="微软雅黑" panose="020B0503020204020204" pitchFamily="34" charset="-122"/>
            </a:endParaRPr>
          </a:p>
        </p:txBody>
      </p:sp>
      <p:sp>
        <p:nvSpPr>
          <p:cNvPr id="33" name="TextBox 8"/>
          <p:cNvSpPr>
            <a:spLocks noChangeArrowheads="1"/>
          </p:cNvSpPr>
          <p:nvPr/>
        </p:nvSpPr>
        <p:spPr bwMode="auto">
          <a:xfrm>
            <a:off x="4345533" y="415925"/>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载体管理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37" name="TextBox 11"/>
          <p:cNvSpPr>
            <a:spLocks noChangeArrowheads="1"/>
          </p:cNvSpPr>
          <p:nvPr/>
        </p:nvSpPr>
        <p:spPr bwMode="auto">
          <a:xfrm>
            <a:off x="3134012" y="401430"/>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网络管理</a:t>
            </a:r>
            <a:endParaRPr lang="zh-CN" altLang="en-US" dirty="0">
              <a:ea typeface="微软雅黑" panose="020B0503020204020204" pitchFamily="34" charset="-122"/>
            </a:endParaRPr>
          </a:p>
        </p:txBody>
      </p:sp>
      <p:sp>
        <p:nvSpPr>
          <p:cNvPr id="38" name="直接连接符 14"/>
          <p:cNvSpPr>
            <a:spLocks noChangeShapeType="1"/>
          </p:cNvSpPr>
          <p:nvPr/>
        </p:nvSpPr>
        <p:spPr bwMode="auto">
          <a:xfrm>
            <a:off x="7990412" y="833085"/>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39" name="TextBox 8"/>
          <p:cNvSpPr>
            <a:spLocks noChangeArrowheads="1"/>
          </p:cNvSpPr>
          <p:nvPr/>
        </p:nvSpPr>
        <p:spPr bwMode="auto">
          <a:xfrm>
            <a:off x="6580733"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密码管理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40" name="TextBox 8"/>
          <p:cNvSpPr>
            <a:spLocks noChangeArrowheads="1"/>
          </p:cNvSpPr>
          <p:nvPr/>
        </p:nvSpPr>
        <p:spPr bwMode="auto">
          <a:xfrm>
            <a:off x="5499646"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涉密设备</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41" name="TextBox 8"/>
          <p:cNvSpPr>
            <a:spLocks noChangeArrowheads="1"/>
          </p:cNvSpPr>
          <p:nvPr/>
        </p:nvSpPr>
        <p:spPr bwMode="auto">
          <a:xfrm>
            <a:off x="7738536"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009900"/>
                </a:solidFill>
                <a:latin typeface="微软雅黑" panose="020B0503020204020204" pitchFamily="34" charset="-122"/>
                <a:ea typeface="微软雅黑" panose="020B0503020204020204" pitchFamily="34" charset="-122"/>
                <a:sym typeface="微软雅黑" panose="020B0503020204020204" pitchFamily="34" charset="-122"/>
              </a:rPr>
              <a:t>线路设备</a:t>
            </a:r>
            <a:endParaRPr lang="zh-CN" altLang="en-US" sz="1600" dirty="0">
              <a:solidFill>
                <a:srgbClr val="00990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5"/>
                                        </p:tgtEl>
                                        <p:attrNameLst>
                                          <p:attrName>style.visibility</p:attrName>
                                        </p:attrNameLst>
                                      </p:cBhvr>
                                      <p:to>
                                        <p:strVal val="visible"/>
                                      </p:to>
                                    </p:set>
                                    <p:animEffect transition="in" filter="fade">
                                      <p:cBhvr>
                                        <p:cTn id="14" dur="1000"/>
                                        <p:tgtEl>
                                          <p:spTgt spid="45"/>
                                        </p:tgtEl>
                                      </p:cBhvr>
                                    </p:animEffect>
                                    <p:anim calcmode="lin" valueType="num">
                                      <p:cBhvr>
                                        <p:cTn id="15" dur="1000" fill="hold"/>
                                        <p:tgtEl>
                                          <p:spTgt spid="45"/>
                                        </p:tgtEl>
                                        <p:attrNameLst>
                                          <p:attrName>ppt_x</p:attrName>
                                        </p:attrNameLst>
                                      </p:cBhvr>
                                      <p:tavLst>
                                        <p:tav tm="0">
                                          <p:val>
                                            <p:strVal val="#ppt_x"/>
                                          </p:val>
                                        </p:tav>
                                        <p:tav tm="100000">
                                          <p:val>
                                            <p:strVal val="#ppt_x"/>
                                          </p:val>
                                        </p:tav>
                                      </p:tavLst>
                                    </p:anim>
                                    <p:anim calcmode="lin" valueType="num">
                                      <p:cBhvr>
                                        <p:cTn id="16"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8" presetClass="emph" presetSubtype="0" fill="hold" nodeType="clickEffect">
                                  <p:stCondLst>
                                    <p:cond delay="0"/>
                                  </p:stCondLst>
                                  <p:childTnLst>
                                    <p:animRot by="21600000">
                                      <p:cBhvr>
                                        <p:cTn id="20" dur="2000" fill="hold"/>
                                        <p:tgtEl>
                                          <p:spTgt spid="35"/>
                                        </p:tgtEl>
                                        <p:attrNameLst>
                                          <p:attrName>r</p:attrName>
                                        </p:attrNameLst>
                                      </p:cBhvr>
                                    </p:animRo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7"/>
                                        </p:tgtEl>
                                        <p:attrNameLst>
                                          <p:attrName>style.visibility</p:attrName>
                                        </p:attrNameLst>
                                      </p:cBhvr>
                                      <p:to>
                                        <p:strVal val="visible"/>
                                      </p:to>
                                    </p:set>
                                    <p:anim calcmode="lin" valueType="num">
                                      <p:cBhvr additive="base">
                                        <p:cTn id="25" dur="500" fill="hold"/>
                                        <p:tgtEl>
                                          <p:spTgt spid="47"/>
                                        </p:tgtEl>
                                        <p:attrNameLst>
                                          <p:attrName>ppt_x</p:attrName>
                                        </p:attrNameLst>
                                      </p:cBhvr>
                                      <p:tavLst>
                                        <p:tav tm="0">
                                          <p:val>
                                            <p:strVal val="#ppt_x"/>
                                          </p:val>
                                        </p:tav>
                                        <p:tav tm="100000">
                                          <p:val>
                                            <p:strVal val="#ppt_x"/>
                                          </p:val>
                                        </p:tav>
                                      </p:tavLst>
                                    </p:anim>
                                    <p:anim calcmode="lin" valueType="num">
                                      <p:cBhvr additive="base">
                                        <p:cTn id="26"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6" presetClass="entr" presetSubtype="16"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animEffect transition="in" filter="circle(in)">
                                      <p:cBhvr>
                                        <p:cTn id="31" dur="2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395536" y="1196752"/>
            <a:ext cx="7696200" cy="2582391"/>
            <a:chOff x="395536" y="1196752"/>
            <a:chExt cx="7696200" cy="2582391"/>
          </a:xfrm>
        </p:grpSpPr>
        <p:sp>
          <p:nvSpPr>
            <p:cNvPr id="5" name="矩形 10"/>
            <p:cNvSpPr>
              <a:spLocks noChangeArrowheads="1"/>
            </p:cNvSpPr>
            <p:nvPr/>
          </p:nvSpPr>
          <p:spPr bwMode="auto">
            <a:xfrm>
              <a:off x="449511" y="1451868"/>
              <a:ext cx="7642225" cy="2327275"/>
            </a:xfrm>
            <a:prstGeom prst="rect">
              <a:avLst/>
            </a:prstGeom>
            <a:solidFill>
              <a:schemeClr val="bg1"/>
            </a:solidFill>
            <a:ln w="25400">
              <a:solidFill>
                <a:srgbClr val="AE4845"/>
              </a:solidFill>
              <a:miter lim="800000"/>
            </a:ln>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pPr>
                <a:lnSpc>
                  <a:spcPct val="150000"/>
                </a:lnSpc>
              </a:pPr>
              <a:endParaRPr lang="zh-CN" altLang="zh-CN" sz="2000" dirty="0">
                <a:solidFill>
                  <a:schemeClr val="tx1"/>
                </a:solidFill>
              </a:endParaRPr>
            </a:p>
            <a:p>
              <a:pPr eaLnBrk="1" hangingPunct="1">
                <a:lnSpc>
                  <a:spcPct val="150000"/>
                </a:lnSpc>
              </a:pPr>
              <a:r>
                <a:rPr lang="zh-CN" altLang="zh-CN" sz="1800" dirty="0">
                  <a:solidFill>
                    <a:schemeClr val="tx1"/>
                  </a:solidFill>
                  <a:sym typeface="仿宋" panose="02010609060101010101" pitchFamily="49" charset="-122"/>
                </a:rPr>
                <a:t>铭牌背景颜色：依据网络类型定（参照根据本规定第</a:t>
              </a:r>
              <a:r>
                <a:rPr lang="zh-CN" altLang="en-US" sz="1800" dirty="0">
                  <a:solidFill>
                    <a:schemeClr val="tx1"/>
                  </a:solidFill>
                  <a:sym typeface="仿宋" panose="02010609060101010101" pitchFamily="49" charset="-122"/>
                </a:rPr>
                <a:t>一</a:t>
              </a:r>
              <a:r>
                <a:rPr lang="zh-CN" altLang="zh-CN" sz="1800" dirty="0">
                  <a:solidFill>
                    <a:schemeClr val="tx1"/>
                  </a:solidFill>
                  <a:sym typeface="仿宋" panose="02010609060101010101" pitchFamily="49" charset="-122"/>
                </a:rPr>
                <a:t>条）</a:t>
              </a:r>
              <a:endParaRPr lang="zh-CN" altLang="zh-CN" sz="1800" dirty="0">
                <a:solidFill>
                  <a:schemeClr val="tx1"/>
                </a:solidFill>
                <a:sym typeface="仿宋" panose="02010609060101010101" pitchFamily="49" charset="-122"/>
              </a:endParaRPr>
            </a:p>
            <a:p>
              <a:pPr eaLnBrk="1" hangingPunct="1">
                <a:lnSpc>
                  <a:spcPct val="150000"/>
                </a:lnSpc>
              </a:pPr>
              <a:r>
                <a:rPr lang="zh-CN" altLang="zh-CN" sz="1800" dirty="0">
                  <a:solidFill>
                    <a:schemeClr val="tx1"/>
                  </a:solidFill>
                  <a:sym typeface="仿宋" panose="02010609060101010101" pitchFamily="49" charset="-122"/>
                </a:rPr>
                <a:t>铭牌组成元素：塑料牌套 (类证件牌套)及标签纸</a:t>
              </a:r>
              <a:endParaRPr lang="zh-CN" altLang="zh-CN" sz="1800" dirty="0">
                <a:solidFill>
                  <a:schemeClr val="tx1"/>
                </a:solidFill>
                <a:sym typeface="仿宋" panose="02010609060101010101" pitchFamily="49" charset="-122"/>
              </a:endParaRPr>
            </a:p>
            <a:p>
              <a:pPr eaLnBrk="1" hangingPunct="1">
                <a:lnSpc>
                  <a:spcPct val="150000"/>
                </a:lnSpc>
              </a:pPr>
              <a:r>
                <a:rPr lang="zh-CN" altLang="zh-CN" sz="1800" dirty="0">
                  <a:solidFill>
                    <a:schemeClr val="tx1"/>
                  </a:solidFill>
                  <a:sym typeface="仿宋" panose="02010609060101010101" pitchFamily="49" charset="-122"/>
                </a:rPr>
                <a:t>铭牌大小规格：8</a:t>
              </a:r>
              <a:r>
                <a:rPr lang="en-US" altLang="zh-CN" sz="1800" dirty="0">
                  <a:solidFill>
                    <a:schemeClr val="tx1"/>
                  </a:solidFill>
                  <a:sym typeface="仿宋" panose="02010609060101010101" pitchFamily="49" charset="-122"/>
                </a:rPr>
                <a:t>8</a:t>
              </a:r>
              <a:r>
                <a:rPr lang="zh-CN" altLang="zh-CN" sz="1800" dirty="0">
                  <a:solidFill>
                    <a:schemeClr val="tx1"/>
                  </a:solidFill>
                  <a:sym typeface="仿宋" panose="02010609060101010101" pitchFamily="49" charset="-122"/>
                </a:rPr>
                <a:t>mm*35mm</a:t>
              </a:r>
              <a:endParaRPr lang="zh-CN" altLang="zh-CN" sz="1800" dirty="0">
                <a:solidFill>
                  <a:schemeClr val="tx1"/>
                </a:solidFill>
                <a:sym typeface="仿宋" panose="02010609060101010101" pitchFamily="49" charset="-122"/>
              </a:endParaRPr>
            </a:p>
            <a:p>
              <a:pPr eaLnBrk="1" hangingPunct="1">
                <a:lnSpc>
                  <a:spcPct val="150000"/>
                </a:lnSpc>
              </a:pPr>
              <a:r>
                <a:rPr lang="zh-CN" altLang="zh-CN" sz="1800" dirty="0">
                  <a:solidFill>
                    <a:schemeClr val="tx1"/>
                  </a:solidFill>
                  <a:sym typeface="仿宋" panose="02010609060101010101" pitchFamily="49" charset="-122"/>
                </a:rPr>
                <a:t>铭牌标识内容：内容至少包括计算机名称、 IP地址及用途。</a:t>
              </a:r>
              <a:endParaRPr lang="zh-CN" altLang="zh-CN" sz="1800" dirty="0">
                <a:solidFill>
                  <a:schemeClr val="tx1"/>
                </a:solidFill>
                <a:sym typeface="仿宋" panose="02010609060101010101" pitchFamily="49" charset="-122"/>
              </a:endParaRPr>
            </a:p>
          </p:txBody>
        </p:sp>
        <p:grpSp>
          <p:nvGrpSpPr>
            <p:cNvPr id="6" name="Group 4"/>
            <p:cNvGrpSpPr/>
            <p:nvPr/>
          </p:nvGrpSpPr>
          <p:grpSpPr bwMode="auto">
            <a:xfrm>
              <a:off x="395536" y="1196752"/>
              <a:ext cx="2587625" cy="638175"/>
              <a:chOff x="0" y="0"/>
              <a:chExt cx="1463" cy="403"/>
            </a:xfrm>
          </p:grpSpPr>
          <p:pic>
            <p:nvPicPr>
              <p:cNvPr id="7" name="圆角矩形 9"/>
              <p:cNvPicPr>
                <a:picLocks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463"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 Box 6"/>
              <p:cNvSpPr txBox="1">
                <a:spLocks noChangeArrowheads="1"/>
              </p:cNvSpPr>
              <p:nvPr/>
            </p:nvSpPr>
            <p:spPr bwMode="auto">
              <a:xfrm>
                <a:off x="53" y="39"/>
                <a:ext cx="1360"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endParaRPr lang="zh-CN" altLang="en-US" sz="2400"/>
              </a:p>
            </p:txBody>
          </p:sp>
        </p:grpSp>
        <p:sp>
          <p:nvSpPr>
            <p:cNvPr id="9" name="TextBox 12"/>
            <p:cNvSpPr txBox="1">
              <a:spLocks noChangeArrowheads="1"/>
            </p:cNvSpPr>
            <p:nvPr/>
          </p:nvSpPr>
          <p:spPr bwMode="auto">
            <a:xfrm>
              <a:off x="535236" y="1233711"/>
              <a:ext cx="23161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r>
                <a:rPr lang="zh-CN" altLang="zh-CN" sz="2400" dirty="0">
                  <a:sym typeface="仿宋_GB2312" charset="-122"/>
                </a:rPr>
                <a:t>服务器</a:t>
              </a:r>
              <a:r>
                <a:rPr lang="zh-CN" altLang="zh-CN" sz="2400" dirty="0">
                  <a:sym typeface="仿宋" panose="02010609060101010101" pitchFamily="49" charset="-122"/>
                </a:rPr>
                <a:t>铭</a:t>
              </a:r>
              <a:r>
                <a:rPr lang="zh-CN" altLang="zh-CN" sz="2400" dirty="0">
                  <a:sym typeface="仿宋_GB2312" charset="-122"/>
                </a:rPr>
                <a:t>牌规范</a:t>
              </a:r>
              <a:endParaRPr lang="zh-CN" altLang="zh-CN" sz="2400" dirty="0">
                <a:sym typeface="仿宋_GB2312" charset="-122"/>
              </a:endParaRPr>
            </a:p>
          </p:txBody>
        </p:sp>
      </p:grpSp>
      <p:pic>
        <p:nvPicPr>
          <p:cNvPr id="12" name="图片 11" descr="XDH-服务器铭牌"/>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444208" y="1438300"/>
            <a:ext cx="2619351" cy="1781944"/>
          </a:xfrm>
          <a:prstGeom prst="rect">
            <a:avLst/>
          </a:prstGeom>
          <a:noFill/>
          <a:ln>
            <a:noFill/>
          </a:ln>
        </p:spPr>
      </p:pic>
      <p:grpSp>
        <p:nvGrpSpPr>
          <p:cNvPr id="3" name="组合 2"/>
          <p:cNvGrpSpPr/>
          <p:nvPr/>
        </p:nvGrpSpPr>
        <p:grpSpPr>
          <a:xfrm>
            <a:off x="341561" y="3922737"/>
            <a:ext cx="7696200" cy="2592710"/>
            <a:chOff x="341561" y="3922737"/>
            <a:chExt cx="7696200" cy="2592710"/>
          </a:xfrm>
        </p:grpSpPr>
        <p:sp>
          <p:nvSpPr>
            <p:cNvPr id="13" name="矩形 10"/>
            <p:cNvSpPr>
              <a:spLocks noChangeArrowheads="1"/>
            </p:cNvSpPr>
            <p:nvPr/>
          </p:nvSpPr>
          <p:spPr bwMode="auto">
            <a:xfrm>
              <a:off x="395536" y="4186262"/>
              <a:ext cx="7642225" cy="2329185"/>
            </a:xfrm>
            <a:prstGeom prst="rect">
              <a:avLst/>
            </a:prstGeom>
            <a:solidFill>
              <a:schemeClr val="bg1"/>
            </a:solidFill>
            <a:ln w="25400">
              <a:solidFill>
                <a:srgbClr val="AE4845"/>
              </a:solidFill>
              <a:miter lim="800000"/>
            </a:ln>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pPr eaLnBrk="1" hangingPunct="1">
                <a:lnSpc>
                  <a:spcPct val="150000"/>
                </a:lnSpc>
              </a:pPr>
              <a:endParaRPr lang="zh-CN" altLang="zh-CN" sz="1800" b="0" dirty="0">
                <a:solidFill>
                  <a:srgbClr val="000000"/>
                </a:solidFill>
                <a:sym typeface="仿宋" panose="02010609060101010101" pitchFamily="49" charset="-122"/>
              </a:endParaRPr>
            </a:p>
            <a:p>
              <a:pPr eaLnBrk="1" hangingPunct="1">
                <a:lnSpc>
                  <a:spcPct val="150000"/>
                </a:lnSpc>
              </a:pPr>
              <a:r>
                <a:rPr lang="zh-CN" altLang="zh-CN" sz="1800" dirty="0">
                  <a:solidFill>
                    <a:srgbClr val="000000"/>
                  </a:solidFill>
                  <a:sym typeface="仿宋" panose="02010609060101010101" pitchFamily="49" charset="-122"/>
                </a:rPr>
                <a:t>标签背景颜色：依据网络类型定（参照根据本规定第三条）</a:t>
              </a:r>
              <a:endParaRPr lang="zh-CN" altLang="zh-CN" sz="1800" dirty="0">
                <a:solidFill>
                  <a:srgbClr val="000000"/>
                </a:solidFill>
                <a:sym typeface="仿宋" panose="02010609060101010101" pitchFamily="49" charset="-122"/>
              </a:endParaRPr>
            </a:p>
            <a:p>
              <a:pPr eaLnBrk="1" hangingPunct="1">
                <a:lnSpc>
                  <a:spcPct val="150000"/>
                </a:lnSpc>
              </a:pPr>
              <a:r>
                <a:rPr lang="zh-CN" altLang="zh-CN" sz="1800" dirty="0">
                  <a:solidFill>
                    <a:srgbClr val="000000"/>
                  </a:solidFill>
                  <a:sym typeface="仿宋" panose="02010609060101010101" pitchFamily="49" charset="-122"/>
                </a:rPr>
                <a:t>标签大小规格：85mm*35</a:t>
              </a:r>
              <a:endParaRPr lang="zh-CN" altLang="zh-CN" sz="1800" dirty="0">
                <a:solidFill>
                  <a:srgbClr val="000000"/>
                </a:solidFill>
                <a:sym typeface="仿宋" panose="02010609060101010101" pitchFamily="49" charset="-122"/>
              </a:endParaRPr>
            </a:p>
            <a:p>
              <a:pPr eaLnBrk="1" hangingPunct="1">
                <a:lnSpc>
                  <a:spcPct val="150000"/>
                </a:lnSpc>
              </a:pPr>
              <a:r>
                <a:rPr lang="zh-CN" altLang="zh-CN" sz="1800" dirty="0">
                  <a:solidFill>
                    <a:srgbClr val="000000"/>
                  </a:solidFill>
                  <a:sym typeface="仿宋" panose="02010609060101010101" pitchFamily="49" charset="-122"/>
                </a:rPr>
                <a:t>塑封过胶边缘宽度：边缘宽带不大于30mm</a:t>
              </a:r>
              <a:endParaRPr lang="zh-CN" altLang="zh-CN" sz="1800" dirty="0">
                <a:solidFill>
                  <a:srgbClr val="000000"/>
                </a:solidFill>
                <a:sym typeface="仿宋" panose="02010609060101010101" pitchFamily="49" charset="-122"/>
              </a:endParaRPr>
            </a:p>
            <a:p>
              <a:pPr eaLnBrk="1" hangingPunct="1">
                <a:lnSpc>
                  <a:spcPct val="150000"/>
                </a:lnSpc>
              </a:pPr>
              <a:r>
                <a:rPr lang="zh-CN" altLang="zh-CN" sz="1800" dirty="0">
                  <a:solidFill>
                    <a:srgbClr val="000000"/>
                  </a:solidFill>
                  <a:sym typeface="仿宋" panose="02010609060101010101" pitchFamily="49" charset="-122"/>
                </a:rPr>
                <a:t>标签张贴位置：办公机机箱显眼处。（立式机箱一般张贴于机箱上平面）</a:t>
              </a:r>
              <a:endParaRPr lang="zh-CN" altLang="zh-CN" sz="1800" dirty="0">
                <a:solidFill>
                  <a:srgbClr val="000000"/>
                </a:solidFill>
                <a:sym typeface="仿宋" panose="02010609060101010101" pitchFamily="49" charset="-122"/>
              </a:endParaRPr>
            </a:p>
          </p:txBody>
        </p:sp>
        <p:grpSp>
          <p:nvGrpSpPr>
            <p:cNvPr id="14" name="Group 4"/>
            <p:cNvGrpSpPr/>
            <p:nvPr/>
          </p:nvGrpSpPr>
          <p:grpSpPr bwMode="auto">
            <a:xfrm>
              <a:off x="341561" y="3922737"/>
              <a:ext cx="2587625" cy="638175"/>
              <a:chOff x="0" y="0"/>
              <a:chExt cx="1463" cy="403"/>
            </a:xfrm>
          </p:grpSpPr>
          <p:pic>
            <p:nvPicPr>
              <p:cNvPr id="15" name="圆角矩形 9"/>
              <p:cNvPicPr>
                <a:picLocks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463"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 Box 6"/>
              <p:cNvSpPr txBox="1">
                <a:spLocks noChangeArrowheads="1"/>
              </p:cNvSpPr>
              <p:nvPr/>
            </p:nvSpPr>
            <p:spPr bwMode="auto">
              <a:xfrm>
                <a:off x="53" y="39"/>
                <a:ext cx="1360"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endParaRPr lang="zh-CN" altLang="en-US" sz="2400"/>
              </a:p>
            </p:txBody>
          </p:sp>
        </p:grpSp>
        <p:sp>
          <p:nvSpPr>
            <p:cNvPr id="17" name="TextBox 12"/>
            <p:cNvSpPr txBox="1">
              <a:spLocks noChangeArrowheads="1"/>
            </p:cNvSpPr>
            <p:nvPr/>
          </p:nvSpPr>
          <p:spPr bwMode="auto">
            <a:xfrm>
              <a:off x="481261" y="3997350"/>
              <a:ext cx="2111375"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r>
                <a:rPr lang="zh-CN" altLang="zh-CN" sz="2400" dirty="0">
                  <a:sym typeface="仿宋_GB2312" charset="-122"/>
                </a:rPr>
                <a:t>PC机标签规范</a:t>
              </a:r>
              <a:endParaRPr lang="zh-CN" altLang="zh-CN" sz="2400" dirty="0">
                <a:sym typeface="仿宋_GB2312" charset="-122"/>
              </a:endParaRPr>
            </a:p>
          </p:txBody>
        </p:sp>
      </p:grpSp>
      <p:pic>
        <p:nvPicPr>
          <p:cNvPr id="18" name="图片 17"/>
          <p:cNvPicPr/>
          <p:nvPr/>
        </p:nvPicPr>
        <p:blipFill>
          <a:blip r:embed="rId3" cstate="print">
            <a:extLst>
              <a:ext uri="{28A0092B-C50C-407E-A947-70E740481C1C}">
                <a14:useLocalDpi xmlns:a14="http://schemas.microsoft.com/office/drawing/2010/main" val="0"/>
              </a:ext>
            </a:extLst>
          </a:blip>
          <a:srcRect l="11465" t="19133" r="1823" b="18877"/>
          <a:stretch>
            <a:fillRect/>
          </a:stretch>
        </p:blipFill>
        <p:spPr bwMode="auto">
          <a:xfrm>
            <a:off x="6308622" y="4355208"/>
            <a:ext cx="2754937" cy="1438788"/>
          </a:xfrm>
          <a:prstGeom prst="rect">
            <a:avLst/>
          </a:prstGeom>
          <a:noFill/>
          <a:ln>
            <a:noFill/>
          </a:ln>
        </p:spPr>
      </p:pic>
      <p:sp>
        <p:nvSpPr>
          <p:cNvPr id="19" name="矩形 1"/>
          <p:cNvSpPr>
            <a:spLocks noChangeArrowheads="1"/>
          </p:cNvSpPr>
          <p:nvPr/>
        </p:nvSpPr>
        <p:spPr bwMode="auto">
          <a:xfrm>
            <a:off x="1907133" y="755650"/>
            <a:ext cx="6985348" cy="77435"/>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20" name="TextBox 8"/>
          <p:cNvSpPr>
            <a:spLocks noChangeArrowheads="1"/>
          </p:cNvSpPr>
          <p:nvPr/>
        </p:nvSpPr>
        <p:spPr bwMode="auto">
          <a:xfrm>
            <a:off x="1907132" y="401430"/>
            <a:ext cx="12715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计算机管理 </a:t>
            </a:r>
            <a:endParaRPr lang="zh-CN" altLang="en-US" dirty="0">
              <a:ea typeface="微软雅黑" panose="020B0503020204020204" pitchFamily="34" charset="-122"/>
            </a:endParaRPr>
          </a:p>
        </p:txBody>
      </p:sp>
      <p:sp>
        <p:nvSpPr>
          <p:cNvPr id="21" name="TextBox 8"/>
          <p:cNvSpPr>
            <a:spLocks noChangeArrowheads="1"/>
          </p:cNvSpPr>
          <p:nvPr/>
        </p:nvSpPr>
        <p:spPr bwMode="auto">
          <a:xfrm>
            <a:off x="4345533" y="415925"/>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载体管理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2" name="TextBox 11"/>
          <p:cNvSpPr>
            <a:spLocks noChangeArrowheads="1"/>
          </p:cNvSpPr>
          <p:nvPr/>
        </p:nvSpPr>
        <p:spPr bwMode="auto">
          <a:xfrm>
            <a:off x="3134012" y="401430"/>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网络管理</a:t>
            </a:r>
            <a:endParaRPr lang="zh-CN" altLang="en-US" dirty="0">
              <a:ea typeface="微软雅黑" panose="020B0503020204020204" pitchFamily="34" charset="-122"/>
            </a:endParaRPr>
          </a:p>
        </p:txBody>
      </p:sp>
      <p:sp>
        <p:nvSpPr>
          <p:cNvPr id="23" name="直接连接符 14"/>
          <p:cNvSpPr>
            <a:spLocks noChangeShapeType="1"/>
          </p:cNvSpPr>
          <p:nvPr/>
        </p:nvSpPr>
        <p:spPr bwMode="auto">
          <a:xfrm>
            <a:off x="7990412" y="833085"/>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24" name="TextBox 8"/>
          <p:cNvSpPr>
            <a:spLocks noChangeArrowheads="1"/>
          </p:cNvSpPr>
          <p:nvPr/>
        </p:nvSpPr>
        <p:spPr bwMode="auto">
          <a:xfrm>
            <a:off x="6580733"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密码管理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5" name="TextBox 8"/>
          <p:cNvSpPr>
            <a:spLocks noChangeArrowheads="1"/>
          </p:cNvSpPr>
          <p:nvPr/>
        </p:nvSpPr>
        <p:spPr bwMode="auto">
          <a:xfrm>
            <a:off x="5499646"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涉密设备</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6" name="TextBox 8"/>
          <p:cNvSpPr>
            <a:spLocks noChangeArrowheads="1"/>
          </p:cNvSpPr>
          <p:nvPr/>
        </p:nvSpPr>
        <p:spPr bwMode="auto">
          <a:xfrm>
            <a:off x="7738536"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009900"/>
                </a:solidFill>
                <a:latin typeface="微软雅黑" panose="020B0503020204020204" pitchFamily="34" charset="-122"/>
                <a:ea typeface="微软雅黑" panose="020B0503020204020204" pitchFamily="34" charset="-122"/>
                <a:sym typeface="微软雅黑" panose="020B0503020204020204" pitchFamily="34" charset="-122"/>
              </a:rPr>
              <a:t>线路设备</a:t>
            </a:r>
            <a:endParaRPr lang="zh-CN" altLang="en-US" sz="1600" dirty="0">
              <a:solidFill>
                <a:srgbClr val="00990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heel(1)">
                                      <p:cBhvr>
                                        <p:cTn id="12" dur="20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circle(in)">
                                      <p:cBhvr>
                                        <p:cTn id="17" dur="20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heel(1)">
                                      <p:cBhvr>
                                        <p:cTn id="22"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0" y="764704"/>
            <a:ext cx="9144000" cy="0"/>
          </a:xfrm>
          <a:prstGeom prst="line">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9" name="Group 2"/>
          <p:cNvGrpSpPr/>
          <p:nvPr/>
        </p:nvGrpSpPr>
        <p:grpSpPr bwMode="auto">
          <a:xfrm>
            <a:off x="0" y="5507038"/>
            <a:ext cx="6950075" cy="1019175"/>
            <a:chOff x="0" y="0"/>
            <a:chExt cx="6781800" cy="1019175"/>
          </a:xfrm>
        </p:grpSpPr>
        <p:sp>
          <p:nvSpPr>
            <p:cNvPr id="10" name="Rectangle 132"/>
            <p:cNvSpPr>
              <a:spLocks noChangeArrowheads="1"/>
            </p:cNvSpPr>
            <p:nvPr/>
          </p:nvSpPr>
          <p:spPr bwMode="auto">
            <a:xfrm>
              <a:off x="0" y="261938"/>
              <a:ext cx="6392863" cy="719137"/>
            </a:xfrm>
            <a:prstGeom prst="rect">
              <a:avLst/>
            </a:prstGeom>
            <a:gradFill rotWithShape="1">
              <a:gsLst>
                <a:gs pos="0">
                  <a:srgbClr val="004B70">
                    <a:alpha val="79999"/>
                  </a:srgbClr>
                </a:gs>
                <a:gs pos="100000">
                  <a:srgbClr val="33AD8A"/>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grpSp>
          <p:nvGrpSpPr>
            <p:cNvPr id="11" name="Group 4"/>
            <p:cNvGrpSpPr/>
            <p:nvPr/>
          </p:nvGrpSpPr>
          <p:grpSpPr bwMode="auto">
            <a:xfrm>
              <a:off x="5678488" y="0"/>
              <a:ext cx="1103312" cy="1019175"/>
              <a:chOff x="0" y="0"/>
              <a:chExt cx="1680" cy="1680"/>
            </a:xfrm>
          </p:grpSpPr>
          <p:sp>
            <p:nvSpPr>
              <p:cNvPr id="13" name="Oval 101"/>
              <p:cNvSpPr>
                <a:spLocks noChangeArrowheads="1"/>
              </p:cNvSpPr>
              <p:nvPr/>
            </p:nvSpPr>
            <p:spPr bwMode="auto">
              <a:xfrm>
                <a:off x="0" y="0"/>
                <a:ext cx="1680" cy="1680"/>
              </a:xfrm>
              <a:prstGeom prst="ellipse">
                <a:avLst/>
              </a:prstGeom>
              <a:gradFill rotWithShape="1">
                <a:gsLst>
                  <a:gs pos="0">
                    <a:srgbClr val="33CCCC"/>
                  </a:gs>
                  <a:gs pos="100000">
                    <a:srgbClr val="0C3232"/>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14" name="Freeform 102"/>
              <p:cNvSpPr/>
              <p:nvPr/>
            </p:nvSpPr>
            <p:spPr bwMode="auto">
              <a:xfrm>
                <a:off x="191" y="29"/>
                <a:ext cx="1298" cy="633"/>
              </a:xfrm>
              <a:custGeom>
                <a:avLst/>
                <a:gdLst>
                  <a:gd name="T0" fmla="*/ 1278 w 1321"/>
                  <a:gd name="T1" fmla="*/ 357 h 712"/>
                  <a:gd name="T2" fmla="*/ 1294 w 1321"/>
                  <a:gd name="T3" fmla="*/ 393 h 712"/>
                  <a:gd name="T4" fmla="*/ 1298 w 1321"/>
                  <a:gd name="T5" fmla="*/ 428 h 712"/>
                  <a:gd name="T6" fmla="*/ 1292 w 1321"/>
                  <a:gd name="T7" fmla="*/ 459 h 712"/>
                  <a:gd name="T8" fmla="*/ 1275 w 1321"/>
                  <a:gd name="T9" fmla="*/ 489 h 712"/>
                  <a:gd name="T10" fmla="*/ 1250 w 1321"/>
                  <a:gd name="T11" fmla="*/ 515 h 712"/>
                  <a:gd name="T12" fmla="*/ 1217 w 1321"/>
                  <a:gd name="T13" fmla="*/ 537 h 712"/>
                  <a:gd name="T14" fmla="*/ 1175 w 1321"/>
                  <a:gd name="T15" fmla="*/ 558 h 712"/>
                  <a:gd name="T16" fmla="*/ 1127 w 1321"/>
                  <a:gd name="T17" fmla="*/ 577 h 712"/>
                  <a:gd name="T18" fmla="*/ 1073 w 1321"/>
                  <a:gd name="T19" fmla="*/ 593 h 712"/>
                  <a:gd name="T20" fmla="*/ 1013 w 1321"/>
                  <a:gd name="T21" fmla="*/ 607 h 712"/>
                  <a:gd name="T22" fmla="*/ 950 w 1321"/>
                  <a:gd name="T23" fmla="*/ 617 h 712"/>
                  <a:gd name="T24" fmla="*/ 880 w 1321"/>
                  <a:gd name="T25" fmla="*/ 626 h 712"/>
                  <a:gd name="T26" fmla="*/ 810 w 1321"/>
                  <a:gd name="T27" fmla="*/ 631 h 712"/>
                  <a:gd name="T28" fmla="*/ 781 w 1321"/>
                  <a:gd name="T29" fmla="*/ 633 h 712"/>
                  <a:gd name="T30" fmla="*/ 468 w 1321"/>
                  <a:gd name="T31" fmla="*/ 633 h 712"/>
                  <a:gd name="T32" fmla="*/ 464 w 1321"/>
                  <a:gd name="T33" fmla="*/ 633 h 712"/>
                  <a:gd name="T34" fmla="*/ 402 w 1321"/>
                  <a:gd name="T35" fmla="*/ 629 h 712"/>
                  <a:gd name="T36" fmla="*/ 342 w 1321"/>
                  <a:gd name="T37" fmla="*/ 626 h 712"/>
                  <a:gd name="T38" fmla="*/ 285 w 1321"/>
                  <a:gd name="T39" fmla="*/ 619 h 712"/>
                  <a:gd name="T40" fmla="*/ 231 w 1321"/>
                  <a:gd name="T41" fmla="*/ 613 h 712"/>
                  <a:gd name="T42" fmla="*/ 183 w 1321"/>
                  <a:gd name="T43" fmla="*/ 602 h 712"/>
                  <a:gd name="T44" fmla="*/ 139 w 1321"/>
                  <a:gd name="T45" fmla="*/ 589 h 712"/>
                  <a:gd name="T46" fmla="*/ 100 w 1321"/>
                  <a:gd name="T47" fmla="*/ 576 h 712"/>
                  <a:gd name="T48" fmla="*/ 66 w 1321"/>
                  <a:gd name="T49" fmla="*/ 560 h 712"/>
                  <a:gd name="T50" fmla="*/ 38 w 1321"/>
                  <a:gd name="T51" fmla="*/ 541 h 712"/>
                  <a:gd name="T52" fmla="*/ 18 w 1321"/>
                  <a:gd name="T53" fmla="*/ 518 h 712"/>
                  <a:gd name="T54" fmla="*/ 6 w 1321"/>
                  <a:gd name="T55" fmla="*/ 493 h 712"/>
                  <a:gd name="T56" fmla="*/ 0 w 1321"/>
                  <a:gd name="T57" fmla="*/ 466 h 712"/>
                  <a:gd name="T58" fmla="*/ 0 w 1321"/>
                  <a:gd name="T59" fmla="*/ 462 h 712"/>
                  <a:gd name="T60" fmla="*/ 4 w 1321"/>
                  <a:gd name="T61" fmla="*/ 433 h 712"/>
                  <a:gd name="T62" fmla="*/ 16 w 1321"/>
                  <a:gd name="T63" fmla="*/ 397 h 712"/>
                  <a:gd name="T64" fmla="*/ 50 w 1321"/>
                  <a:gd name="T65" fmla="*/ 329 h 712"/>
                  <a:gd name="T66" fmla="*/ 92 w 1321"/>
                  <a:gd name="T67" fmla="*/ 266 h 712"/>
                  <a:gd name="T68" fmla="*/ 144 w 1321"/>
                  <a:gd name="T69" fmla="*/ 209 h 712"/>
                  <a:gd name="T70" fmla="*/ 200 w 1321"/>
                  <a:gd name="T71" fmla="*/ 156 h 712"/>
                  <a:gd name="T72" fmla="*/ 265 w 1321"/>
                  <a:gd name="T73" fmla="*/ 111 h 712"/>
                  <a:gd name="T74" fmla="*/ 335 w 1321"/>
                  <a:gd name="T75" fmla="*/ 73 h 712"/>
                  <a:gd name="T76" fmla="*/ 408 w 1321"/>
                  <a:gd name="T77" fmla="*/ 42 h 712"/>
                  <a:gd name="T78" fmla="*/ 488 w 1321"/>
                  <a:gd name="T79" fmla="*/ 19 h 712"/>
                  <a:gd name="T80" fmla="*/ 571 w 1321"/>
                  <a:gd name="T81" fmla="*/ 5 h 712"/>
                  <a:gd name="T82" fmla="*/ 655 w 1321"/>
                  <a:gd name="T83" fmla="*/ 0 h 712"/>
                  <a:gd name="T84" fmla="*/ 746 w 1321"/>
                  <a:gd name="T85" fmla="*/ 5 h 712"/>
                  <a:gd name="T86" fmla="*/ 832 w 1321"/>
                  <a:gd name="T87" fmla="*/ 20 h 712"/>
                  <a:gd name="T88" fmla="*/ 916 w 1321"/>
                  <a:gd name="T89" fmla="*/ 47 h 712"/>
                  <a:gd name="T90" fmla="*/ 992 w 1321"/>
                  <a:gd name="T91" fmla="*/ 80 h 712"/>
                  <a:gd name="T92" fmla="*/ 1063 w 1321"/>
                  <a:gd name="T93" fmla="*/ 122 h 712"/>
                  <a:gd name="T94" fmla="*/ 1129 w 1321"/>
                  <a:gd name="T95" fmla="*/ 172 h 712"/>
                  <a:gd name="T96" fmla="*/ 1187 w 1321"/>
                  <a:gd name="T97" fmla="*/ 228 h 712"/>
                  <a:gd name="T98" fmla="*/ 1236 w 1321"/>
                  <a:gd name="T99" fmla="*/ 289 h 712"/>
                  <a:gd name="T100" fmla="*/ 1278 w 1321"/>
                  <a:gd name="T101" fmla="*/ 357 h 71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321"/>
                  <a:gd name="T154" fmla="*/ 0 h 712"/>
                  <a:gd name="T155" fmla="*/ 1321 w 1321"/>
                  <a:gd name="T156" fmla="*/ 712 h 71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33CCCC"/>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12" name="Text Box 150"/>
            <p:cNvSpPr txBox="1">
              <a:spLocks noChangeArrowheads="1"/>
            </p:cNvSpPr>
            <p:nvPr/>
          </p:nvSpPr>
          <p:spPr bwMode="auto">
            <a:xfrm>
              <a:off x="3581400" y="452438"/>
              <a:ext cx="19050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algn="r" eaLnBrk="1" hangingPunct="1">
                <a:spcBef>
                  <a:spcPct val="0"/>
                </a:spcBef>
                <a:buFont typeface="Arial" panose="020B0604020202020204" pitchFamily="34" charset="0"/>
                <a:buNone/>
              </a:pPr>
              <a:endParaRPr lang="en-US" altLang="zh-CN" sz="1600" b="0">
                <a:solidFill>
                  <a:srgbClr val="FFFFFF"/>
                </a:solidFill>
                <a:latin typeface="微软雅黑" panose="020B0503020204020204" pitchFamily="34" charset="-122"/>
                <a:ea typeface="微软雅黑" panose="020B0503020204020204" pitchFamily="34" charset="-122"/>
              </a:endParaRPr>
            </a:p>
          </p:txBody>
        </p:sp>
      </p:grpSp>
      <p:grpSp>
        <p:nvGrpSpPr>
          <p:cNvPr id="15" name="Group 8"/>
          <p:cNvGrpSpPr/>
          <p:nvPr/>
        </p:nvGrpSpPr>
        <p:grpSpPr bwMode="auto">
          <a:xfrm>
            <a:off x="0" y="1277938"/>
            <a:ext cx="4762500" cy="1001712"/>
            <a:chOff x="0" y="0"/>
            <a:chExt cx="4767263" cy="1001712"/>
          </a:xfrm>
        </p:grpSpPr>
        <p:sp>
          <p:nvSpPr>
            <p:cNvPr id="16" name="Rectangle 134"/>
            <p:cNvSpPr>
              <a:spLocks noChangeArrowheads="1"/>
            </p:cNvSpPr>
            <p:nvPr/>
          </p:nvSpPr>
          <p:spPr bwMode="auto">
            <a:xfrm>
              <a:off x="0" y="274637"/>
              <a:ext cx="4222750" cy="719138"/>
            </a:xfrm>
            <a:prstGeom prst="rect">
              <a:avLst/>
            </a:prstGeom>
            <a:gradFill rotWithShape="1">
              <a:gsLst>
                <a:gs pos="0">
                  <a:srgbClr val="004B70">
                    <a:alpha val="79999"/>
                  </a:srgbClr>
                </a:gs>
                <a:gs pos="100000">
                  <a:srgbClr val="E98931"/>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grpSp>
          <p:nvGrpSpPr>
            <p:cNvPr id="17" name="Group 10"/>
            <p:cNvGrpSpPr/>
            <p:nvPr/>
          </p:nvGrpSpPr>
          <p:grpSpPr bwMode="auto">
            <a:xfrm>
              <a:off x="3668713" y="0"/>
              <a:ext cx="1098550" cy="1001712"/>
              <a:chOff x="0" y="0"/>
              <a:chExt cx="432" cy="432"/>
            </a:xfrm>
          </p:grpSpPr>
          <p:grpSp>
            <p:nvGrpSpPr>
              <p:cNvPr id="19" name="Group 11"/>
              <p:cNvGrpSpPr/>
              <p:nvPr/>
            </p:nvGrpSpPr>
            <p:grpSpPr bwMode="auto">
              <a:xfrm>
                <a:off x="0" y="0"/>
                <a:ext cx="432" cy="432"/>
                <a:chOff x="0" y="0"/>
                <a:chExt cx="1680" cy="1680"/>
              </a:xfrm>
            </p:grpSpPr>
            <p:sp>
              <p:nvSpPr>
                <p:cNvPr id="21" name="Oval 116"/>
                <p:cNvSpPr>
                  <a:spLocks noChangeArrowheads="1"/>
                </p:cNvSpPr>
                <p:nvPr/>
              </p:nvSpPr>
              <p:spPr bwMode="auto">
                <a:xfrm>
                  <a:off x="0" y="0"/>
                  <a:ext cx="1680" cy="1680"/>
                </a:xfrm>
                <a:prstGeom prst="ellipse">
                  <a:avLst/>
                </a:prstGeom>
                <a:gradFill rotWithShape="1">
                  <a:gsLst>
                    <a:gs pos="0">
                      <a:srgbClr val="FF9900"/>
                    </a:gs>
                    <a:gs pos="100000">
                      <a:srgbClr val="643C00"/>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22" name="Freeform 117"/>
                <p:cNvSpPr/>
                <p:nvPr/>
              </p:nvSpPr>
              <p:spPr bwMode="auto">
                <a:xfrm>
                  <a:off x="192" y="29"/>
                  <a:ext cx="1296" cy="634"/>
                </a:xfrm>
                <a:custGeom>
                  <a:avLst/>
                  <a:gdLst>
                    <a:gd name="T0" fmla="*/ 1276 w 1321"/>
                    <a:gd name="T1" fmla="*/ 357 h 712"/>
                    <a:gd name="T2" fmla="*/ 1292 w 1321"/>
                    <a:gd name="T3" fmla="*/ 394 h 712"/>
                    <a:gd name="T4" fmla="*/ 1296 w 1321"/>
                    <a:gd name="T5" fmla="*/ 428 h 712"/>
                    <a:gd name="T6" fmla="*/ 1290 w 1321"/>
                    <a:gd name="T7" fmla="*/ 459 h 712"/>
                    <a:gd name="T8" fmla="*/ 1273 w 1321"/>
                    <a:gd name="T9" fmla="*/ 490 h 712"/>
                    <a:gd name="T10" fmla="*/ 1248 w 1321"/>
                    <a:gd name="T11" fmla="*/ 516 h 712"/>
                    <a:gd name="T12" fmla="*/ 1216 w 1321"/>
                    <a:gd name="T13" fmla="*/ 538 h 712"/>
                    <a:gd name="T14" fmla="*/ 1173 w 1321"/>
                    <a:gd name="T15" fmla="*/ 559 h 712"/>
                    <a:gd name="T16" fmla="*/ 1125 w 1321"/>
                    <a:gd name="T17" fmla="*/ 578 h 712"/>
                    <a:gd name="T18" fmla="*/ 1071 w 1321"/>
                    <a:gd name="T19" fmla="*/ 594 h 712"/>
                    <a:gd name="T20" fmla="*/ 1011 w 1321"/>
                    <a:gd name="T21" fmla="*/ 608 h 712"/>
                    <a:gd name="T22" fmla="*/ 949 w 1321"/>
                    <a:gd name="T23" fmla="*/ 618 h 712"/>
                    <a:gd name="T24" fmla="*/ 879 w 1321"/>
                    <a:gd name="T25" fmla="*/ 627 h 712"/>
                    <a:gd name="T26" fmla="*/ 808 w 1321"/>
                    <a:gd name="T27" fmla="*/ 632 h 712"/>
                    <a:gd name="T28" fmla="*/ 780 w 1321"/>
                    <a:gd name="T29" fmla="*/ 634 h 712"/>
                    <a:gd name="T30" fmla="*/ 467 w 1321"/>
                    <a:gd name="T31" fmla="*/ 634 h 712"/>
                    <a:gd name="T32" fmla="*/ 463 w 1321"/>
                    <a:gd name="T33" fmla="*/ 634 h 712"/>
                    <a:gd name="T34" fmla="*/ 401 w 1321"/>
                    <a:gd name="T35" fmla="*/ 630 h 712"/>
                    <a:gd name="T36" fmla="*/ 341 w 1321"/>
                    <a:gd name="T37" fmla="*/ 627 h 712"/>
                    <a:gd name="T38" fmla="*/ 285 w 1321"/>
                    <a:gd name="T39" fmla="*/ 620 h 712"/>
                    <a:gd name="T40" fmla="*/ 231 w 1321"/>
                    <a:gd name="T41" fmla="*/ 614 h 712"/>
                    <a:gd name="T42" fmla="*/ 182 w 1321"/>
                    <a:gd name="T43" fmla="*/ 603 h 712"/>
                    <a:gd name="T44" fmla="*/ 138 w 1321"/>
                    <a:gd name="T45" fmla="*/ 590 h 712"/>
                    <a:gd name="T46" fmla="*/ 100 w 1321"/>
                    <a:gd name="T47" fmla="*/ 577 h 712"/>
                    <a:gd name="T48" fmla="*/ 66 w 1321"/>
                    <a:gd name="T49" fmla="*/ 561 h 712"/>
                    <a:gd name="T50" fmla="*/ 38 w 1321"/>
                    <a:gd name="T51" fmla="*/ 541 h 712"/>
                    <a:gd name="T52" fmla="*/ 18 w 1321"/>
                    <a:gd name="T53" fmla="*/ 519 h 712"/>
                    <a:gd name="T54" fmla="*/ 6 w 1321"/>
                    <a:gd name="T55" fmla="*/ 493 h 712"/>
                    <a:gd name="T56" fmla="*/ 0 w 1321"/>
                    <a:gd name="T57" fmla="*/ 467 h 712"/>
                    <a:gd name="T58" fmla="*/ 0 w 1321"/>
                    <a:gd name="T59" fmla="*/ 463 h 712"/>
                    <a:gd name="T60" fmla="*/ 4 w 1321"/>
                    <a:gd name="T61" fmla="*/ 434 h 712"/>
                    <a:gd name="T62" fmla="*/ 16 w 1321"/>
                    <a:gd name="T63" fmla="*/ 397 h 712"/>
                    <a:gd name="T64" fmla="*/ 50 w 1321"/>
                    <a:gd name="T65" fmla="*/ 329 h 712"/>
                    <a:gd name="T66" fmla="*/ 92 w 1321"/>
                    <a:gd name="T67" fmla="*/ 266 h 712"/>
                    <a:gd name="T68" fmla="*/ 144 w 1321"/>
                    <a:gd name="T69" fmla="*/ 209 h 712"/>
                    <a:gd name="T70" fmla="*/ 200 w 1321"/>
                    <a:gd name="T71" fmla="*/ 157 h 712"/>
                    <a:gd name="T72" fmla="*/ 265 w 1321"/>
                    <a:gd name="T73" fmla="*/ 111 h 712"/>
                    <a:gd name="T74" fmla="*/ 335 w 1321"/>
                    <a:gd name="T75" fmla="*/ 73 h 712"/>
                    <a:gd name="T76" fmla="*/ 407 w 1321"/>
                    <a:gd name="T77" fmla="*/ 42 h 712"/>
                    <a:gd name="T78" fmla="*/ 488 w 1321"/>
                    <a:gd name="T79" fmla="*/ 19 h 712"/>
                    <a:gd name="T80" fmla="*/ 570 w 1321"/>
                    <a:gd name="T81" fmla="*/ 5 h 712"/>
                    <a:gd name="T82" fmla="*/ 654 w 1321"/>
                    <a:gd name="T83" fmla="*/ 0 h 712"/>
                    <a:gd name="T84" fmla="*/ 745 w 1321"/>
                    <a:gd name="T85" fmla="*/ 5 h 712"/>
                    <a:gd name="T86" fmla="*/ 831 w 1321"/>
                    <a:gd name="T87" fmla="*/ 20 h 712"/>
                    <a:gd name="T88" fmla="*/ 914 w 1321"/>
                    <a:gd name="T89" fmla="*/ 47 h 712"/>
                    <a:gd name="T90" fmla="*/ 991 w 1321"/>
                    <a:gd name="T91" fmla="*/ 80 h 712"/>
                    <a:gd name="T92" fmla="*/ 1062 w 1321"/>
                    <a:gd name="T93" fmla="*/ 122 h 712"/>
                    <a:gd name="T94" fmla="*/ 1127 w 1321"/>
                    <a:gd name="T95" fmla="*/ 173 h 712"/>
                    <a:gd name="T96" fmla="*/ 1185 w 1321"/>
                    <a:gd name="T97" fmla="*/ 228 h 712"/>
                    <a:gd name="T98" fmla="*/ 1234 w 1321"/>
                    <a:gd name="T99" fmla="*/ 289 h 712"/>
                    <a:gd name="T100" fmla="*/ 1276 w 1321"/>
                    <a:gd name="T101" fmla="*/ 357 h 71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321"/>
                    <a:gd name="T154" fmla="*/ 0 h 712"/>
                    <a:gd name="T155" fmla="*/ 1321 w 1321"/>
                    <a:gd name="T156" fmla="*/ 712 h 71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FF9900"/>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20" name="Text Box 118"/>
              <p:cNvSpPr txBox="1">
                <a:spLocks noChangeArrowheads="1"/>
              </p:cNvSpPr>
              <p:nvPr/>
            </p:nvSpPr>
            <p:spPr bwMode="auto">
              <a:xfrm>
                <a:off x="143" y="48"/>
                <a:ext cx="165" cy="197"/>
              </a:xfrm>
              <a:prstGeom prst="rect">
                <a:avLst/>
              </a:prstGeom>
              <a:noFill/>
              <a:ln w="9525">
                <a:noFill/>
                <a:miter lim="800000"/>
              </a:ln>
              <a:effectLst/>
            </p:spPr>
            <p:txBody>
              <a:bodyPr wrap="none">
                <a:spAutoFit/>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pPr eaLnBrk="1" hangingPunct="1">
                  <a:defRPr/>
                </a:pPr>
                <a:r>
                  <a:rPr lang="zh-CN" altLang="en-US" sz="2400" b="0">
                    <a:effectLst>
                      <a:outerShdw blurRad="38100" dist="38100" dir="2700000" algn="tl">
                        <a:srgbClr val="C0C0C0"/>
                      </a:outerShdw>
                    </a:effectLst>
                    <a:latin typeface="Verdana" panose="020B0604030504040204" pitchFamily="34" charset="0"/>
                  </a:rPr>
                  <a:t>1</a:t>
                </a:r>
                <a:endParaRPr lang="zh-CN" altLang="en-US" sz="2400" b="0">
                  <a:effectLst>
                    <a:outerShdw blurRad="38100" dist="38100" dir="2700000" algn="tl">
                      <a:srgbClr val="C0C0C0"/>
                    </a:outerShdw>
                  </a:effectLst>
                  <a:latin typeface="Verdana" panose="020B0604030504040204" pitchFamily="34" charset="0"/>
                </a:endParaRPr>
              </a:p>
            </p:txBody>
          </p:sp>
        </p:grpSp>
        <p:sp>
          <p:nvSpPr>
            <p:cNvPr id="18" name="Text Box 147"/>
            <p:cNvSpPr txBox="1">
              <a:spLocks noChangeArrowheads="1"/>
            </p:cNvSpPr>
            <p:nvPr/>
          </p:nvSpPr>
          <p:spPr bwMode="auto">
            <a:xfrm>
              <a:off x="1300248" y="457200"/>
              <a:ext cx="220495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algn="r" eaLnBrk="1" hangingPunct="1">
                <a:spcBef>
                  <a:spcPct val="0"/>
                </a:spcBef>
                <a:buFont typeface="Arial" panose="020B0604020202020204" pitchFamily="34" charset="0"/>
                <a:buNone/>
              </a:pPr>
              <a:endParaRPr lang="zh-CN" altLang="en-US" sz="1600" b="0">
                <a:solidFill>
                  <a:srgbClr val="FFFFFF"/>
                </a:solidFill>
                <a:latin typeface="微软雅黑" panose="020B0503020204020204" pitchFamily="34" charset="-122"/>
                <a:ea typeface="微软雅黑" panose="020B0503020204020204" pitchFamily="34" charset="-122"/>
              </a:endParaRPr>
            </a:p>
          </p:txBody>
        </p:sp>
      </p:grpSp>
      <p:grpSp>
        <p:nvGrpSpPr>
          <p:cNvPr id="23" name="Group 16"/>
          <p:cNvGrpSpPr/>
          <p:nvPr/>
        </p:nvGrpSpPr>
        <p:grpSpPr bwMode="auto">
          <a:xfrm>
            <a:off x="0" y="2432050"/>
            <a:ext cx="5399088" cy="1006475"/>
            <a:chOff x="0" y="0"/>
            <a:chExt cx="5403850" cy="1006475"/>
          </a:xfrm>
        </p:grpSpPr>
        <p:sp>
          <p:nvSpPr>
            <p:cNvPr id="24" name="Rectangle 141"/>
            <p:cNvSpPr>
              <a:spLocks noChangeArrowheads="1"/>
            </p:cNvSpPr>
            <p:nvPr/>
          </p:nvSpPr>
          <p:spPr bwMode="auto">
            <a:xfrm>
              <a:off x="0" y="252413"/>
              <a:ext cx="4665663" cy="719137"/>
            </a:xfrm>
            <a:prstGeom prst="rect">
              <a:avLst/>
            </a:prstGeom>
            <a:gradFill rotWithShape="1">
              <a:gsLst>
                <a:gs pos="0">
                  <a:srgbClr val="004B70">
                    <a:alpha val="79999"/>
                  </a:srgbClr>
                </a:gs>
                <a:gs pos="100000">
                  <a:srgbClr val="418AEB"/>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grpSp>
          <p:nvGrpSpPr>
            <p:cNvPr id="25" name="Group 18"/>
            <p:cNvGrpSpPr/>
            <p:nvPr/>
          </p:nvGrpSpPr>
          <p:grpSpPr bwMode="auto">
            <a:xfrm>
              <a:off x="4316413" y="0"/>
              <a:ext cx="1087437" cy="1006475"/>
              <a:chOff x="0" y="0"/>
              <a:chExt cx="430" cy="437"/>
            </a:xfrm>
          </p:grpSpPr>
          <p:grpSp>
            <p:nvGrpSpPr>
              <p:cNvPr id="27" name="Group 19"/>
              <p:cNvGrpSpPr/>
              <p:nvPr/>
            </p:nvGrpSpPr>
            <p:grpSpPr bwMode="auto">
              <a:xfrm>
                <a:off x="0" y="0"/>
                <a:ext cx="430" cy="437"/>
                <a:chOff x="0" y="0"/>
                <a:chExt cx="1680" cy="1680"/>
              </a:xfrm>
            </p:grpSpPr>
            <p:sp>
              <p:nvSpPr>
                <p:cNvPr id="29" name="Oval 106"/>
                <p:cNvSpPr>
                  <a:spLocks noChangeArrowheads="1"/>
                </p:cNvSpPr>
                <p:nvPr/>
              </p:nvSpPr>
              <p:spPr bwMode="auto">
                <a:xfrm>
                  <a:off x="0" y="0"/>
                  <a:ext cx="1680" cy="1680"/>
                </a:xfrm>
                <a:prstGeom prst="ellipse">
                  <a:avLst/>
                </a:prstGeom>
                <a:gradFill rotWithShape="1">
                  <a:gsLst>
                    <a:gs pos="0">
                      <a:srgbClr val="4996E3"/>
                    </a:gs>
                    <a:gs pos="100000">
                      <a:srgbClr val="162D45"/>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30" name="Freeform 107"/>
                <p:cNvSpPr/>
                <p:nvPr/>
              </p:nvSpPr>
              <p:spPr bwMode="auto">
                <a:xfrm>
                  <a:off x="191" y="29"/>
                  <a:ext cx="1297" cy="633"/>
                </a:xfrm>
                <a:custGeom>
                  <a:avLst/>
                  <a:gdLst>
                    <a:gd name="T0" fmla="*/ 1277 w 1321"/>
                    <a:gd name="T1" fmla="*/ 357 h 712"/>
                    <a:gd name="T2" fmla="*/ 1293 w 1321"/>
                    <a:gd name="T3" fmla="*/ 393 h 712"/>
                    <a:gd name="T4" fmla="*/ 1297 w 1321"/>
                    <a:gd name="T5" fmla="*/ 428 h 712"/>
                    <a:gd name="T6" fmla="*/ 1291 w 1321"/>
                    <a:gd name="T7" fmla="*/ 459 h 712"/>
                    <a:gd name="T8" fmla="*/ 1274 w 1321"/>
                    <a:gd name="T9" fmla="*/ 489 h 712"/>
                    <a:gd name="T10" fmla="*/ 1249 w 1321"/>
                    <a:gd name="T11" fmla="*/ 515 h 712"/>
                    <a:gd name="T12" fmla="*/ 1216 w 1321"/>
                    <a:gd name="T13" fmla="*/ 537 h 712"/>
                    <a:gd name="T14" fmla="*/ 1174 w 1321"/>
                    <a:gd name="T15" fmla="*/ 558 h 712"/>
                    <a:gd name="T16" fmla="*/ 1126 w 1321"/>
                    <a:gd name="T17" fmla="*/ 577 h 712"/>
                    <a:gd name="T18" fmla="*/ 1072 w 1321"/>
                    <a:gd name="T19" fmla="*/ 593 h 712"/>
                    <a:gd name="T20" fmla="*/ 1012 w 1321"/>
                    <a:gd name="T21" fmla="*/ 607 h 712"/>
                    <a:gd name="T22" fmla="*/ 949 w 1321"/>
                    <a:gd name="T23" fmla="*/ 617 h 712"/>
                    <a:gd name="T24" fmla="*/ 880 w 1321"/>
                    <a:gd name="T25" fmla="*/ 626 h 712"/>
                    <a:gd name="T26" fmla="*/ 809 w 1321"/>
                    <a:gd name="T27" fmla="*/ 631 h 712"/>
                    <a:gd name="T28" fmla="*/ 781 w 1321"/>
                    <a:gd name="T29" fmla="*/ 633 h 712"/>
                    <a:gd name="T30" fmla="*/ 467 w 1321"/>
                    <a:gd name="T31" fmla="*/ 633 h 712"/>
                    <a:gd name="T32" fmla="*/ 463 w 1321"/>
                    <a:gd name="T33" fmla="*/ 633 h 712"/>
                    <a:gd name="T34" fmla="*/ 402 w 1321"/>
                    <a:gd name="T35" fmla="*/ 629 h 712"/>
                    <a:gd name="T36" fmla="*/ 342 w 1321"/>
                    <a:gd name="T37" fmla="*/ 626 h 712"/>
                    <a:gd name="T38" fmla="*/ 285 w 1321"/>
                    <a:gd name="T39" fmla="*/ 619 h 712"/>
                    <a:gd name="T40" fmla="*/ 231 w 1321"/>
                    <a:gd name="T41" fmla="*/ 613 h 712"/>
                    <a:gd name="T42" fmla="*/ 183 w 1321"/>
                    <a:gd name="T43" fmla="*/ 602 h 712"/>
                    <a:gd name="T44" fmla="*/ 138 w 1321"/>
                    <a:gd name="T45" fmla="*/ 589 h 712"/>
                    <a:gd name="T46" fmla="*/ 100 w 1321"/>
                    <a:gd name="T47" fmla="*/ 576 h 712"/>
                    <a:gd name="T48" fmla="*/ 66 w 1321"/>
                    <a:gd name="T49" fmla="*/ 560 h 712"/>
                    <a:gd name="T50" fmla="*/ 38 w 1321"/>
                    <a:gd name="T51" fmla="*/ 541 h 712"/>
                    <a:gd name="T52" fmla="*/ 18 w 1321"/>
                    <a:gd name="T53" fmla="*/ 518 h 712"/>
                    <a:gd name="T54" fmla="*/ 6 w 1321"/>
                    <a:gd name="T55" fmla="*/ 493 h 712"/>
                    <a:gd name="T56" fmla="*/ 0 w 1321"/>
                    <a:gd name="T57" fmla="*/ 466 h 712"/>
                    <a:gd name="T58" fmla="*/ 0 w 1321"/>
                    <a:gd name="T59" fmla="*/ 462 h 712"/>
                    <a:gd name="T60" fmla="*/ 4 w 1321"/>
                    <a:gd name="T61" fmla="*/ 433 h 712"/>
                    <a:gd name="T62" fmla="*/ 16 w 1321"/>
                    <a:gd name="T63" fmla="*/ 397 h 712"/>
                    <a:gd name="T64" fmla="*/ 50 w 1321"/>
                    <a:gd name="T65" fmla="*/ 329 h 712"/>
                    <a:gd name="T66" fmla="*/ 92 w 1321"/>
                    <a:gd name="T67" fmla="*/ 266 h 712"/>
                    <a:gd name="T68" fmla="*/ 144 w 1321"/>
                    <a:gd name="T69" fmla="*/ 209 h 712"/>
                    <a:gd name="T70" fmla="*/ 200 w 1321"/>
                    <a:gd name="T71" fmla="*/ 156 h 712"/>
                    <a:gd name="T72" fmla="*/ 265 w 1321"/>
                    <a:gd name="T73" fmla="*/ 111 h 712"/>
                    <a:gd name="T74" fmla="*/ 335 w 1321"/>
                    <a:gd name="T75" fmla="*/ 73 h 712"/>
                    <a:gd name="T76" fmla="*/ 407 w 1321"/>
                    <a:gd name="T77" fmla="*/ 42 h 712"/>
                    <a:gd name="T78" fmla="*/ 488 w 1321"/>
                    <a:gd name="T79" fmla="*/ 19 h 712"/>
                    <a:gd name="T80" fmla="*/ 570 w 1321"/>
                    <a:gd name="T81" fmla="*/ 5 h 712"/>
                    <a:gd name="T82" fmla="*/ 655 w 1321"/>
                    <a:gd name="T83" fmla="*/ 0 h 712"/>
                    <a:gd name="T84" fmla="*/ 745 w 1321"/>
                    <a:gd name="T85" fmla="*/ 5 h 712"/>
                    <a:gd name="T86" fmla="*/ 832 w 1321"/>
                    <a:gd name="T87" fmla="*/ 20 h 712"/>
                    <a:gd name="T88" fmla="*/ 915 w 1321"/>
                    <a:gd name="T89" fmla="*/ 47 h 712"/>
                    <a:gd name="T90" fmla="*/ 992 w 1321"/>
                    <a:gd name="T91" fmla="*/ 80 h 712"/>
                    <a:gd name="T92" fmla="*/ 1062 w 1321"/>
                    <a:gd name="T93" fmla="*/ 122 h 712"/>
                    <a:gd name="T94" fmla="*/ 1128 w 1321"/>
                    <a:gd name="T95" fmla="*/ 172 h 712"/>
                    <a:gd name="T96" fmla="*/ 1186 w 1321"/>
                    <a:gd name="T97" fmla="*/ 228 h 712"/>
                    <a:gd name="T98" fmla="*/ 1235 w 1321"/>
                    <a:gd name="T99" fmla="*/ 289 h 712"/>
                    <a:gd name="T100" fmla="*/ 1277 w 1321"/>
                    <a:gd name="T101" fmla="*/ 357 h 71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321"/>
                    <a:gd name="T154" fmla="*/ 0 h 712"/>
                    <a:gd name="T155" fmla="*/ 1321 w 1321"/>
                    <a:gd name="T156" fmla="*/ 712 h 71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66A7E8"/>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28" name="Text Box 108"/>
              <p:cNvSpPr txBox="1">
                <a:spLocks noChangeArrowheads="1"/>
              </p:cNvSpPr>
              <p:nvPr/>
            </p:nvSpPr>
            <p:spPr bwMode="auto">
              <a:xfrm>
                <a:off x="129" y="60"/>
                <a:ext cx="164" cy="198"/>
              </a:xfrm>
              <a:prstGeom prst="rect">
                <a:avLst/>
              </a:prstGeom>
              <a:noFill/>
              <a:ln w="9525">
                <a:noFill/>
                <a:miter lim="800000"/>
              </a:ln>
              <a:effectLst/>
            </p:spPr>
            <p:txBody>
              <a:bodyPr wrap="none">
                <a:spAutoFit/>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pPr eaLnBrk="1" hangingPunct="1">
                  <a:defRPr/>
                </a:pPr>
                <a:r>
                  <a:rPr lang="zh-CN" altLang="en-US" sz="2400" b="0">
                    <a:effectLst>
                      <a:outerShdw blurRad="38100" dist="38100" dir="2700000" algn="tl">
                        <a:srgbClr val="C0C0C0"/>
                      </a:outerShdw>
                    </a:effectLst>
                    <a:latin typeface="Verdana" panose="020B0604030504040204" pitchFamily="34" charset="0"/>
                  </a:rPr>
                  <a:t>2</a:t>
                </a:r>
                <a:endParaRPr lang="zh-CN" altLang="en-US" sz="2400" b="0">
                  <a:effectLst>
                    <a:outerShdw blurRad="38100" dist="38100" dir="2700000" algn="tl">
                      <a:srgbClr val="C0C0C0"/>
                    </a:outerShdw>
                  </a:effectLst>
                  <a:latin typeface="Verdana" panose="020B0604030504040204" pitchFamily="34" charset="0"/>
                </a:endParaRPr>
              </a:p>
            </p:txBody>
          </p:sp>
        </p:grpSp>
        <p:sp>
          <p:nvSpPr>
            <p:cNvPr id="26" name="Text Box 148"/>
            <p:cNvSpPr txBox="1">
              <a:spLocks noChangeArrowheads="1"/>
            </p:cNvSpPr>
            <p:nvPr/>
          </p:nvSpPr>
          <p:spPr bwMode="auto">
            <a:xfrm>
              <a:off x="1044528" y="457200"/>
              <a:ext cx="296694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algn="r" eaLnBrk="1" hangingPunct="1">
                <a:spcBef>
                  <a:spcPct val="0"/>
                </a:spcBef>
                <a:buFont typeface="Arial" panose="020B0604020202020204" pitchFamily="34" charset="0"/>
                <a:buNone/>
              </a:pPr>
              <a:r>
                <a:rPr lang="zh-CN" altLang="en-US" sz="1600" dirty="0">
                  <a:solidFill>
                    <a:srgbClr val="FFFFFF"/>
                  </a:solidFill>
                  <a:latin typeface="微软雅黑" panose="020B0503020204020204" pitchFamily="34" charset="-122"/>
                  <a:ea typeface="微软雅黑" panose="020B0503020204020204" pitchFamily="34" charset="-122"/>
                </a:rPr>
                <a:t>网络及办公系统管理制度</a:t>
              </a:r>
              <a:endParaRPr lang="zh-CN" altLang="en-US" sz="1600" b="0" dirty="0">
                <a:solidFill>
                  <a:srgbClr val="FFFFFF"/>
                </a:solidFill>
                <a:latin typeface="微软雅黑" panose="020B0503020204020204" pitchFamily="34" charset="-122"/>
                <a:ea typeface="微软雅黑" panose="020B0503020204020204" pitchFamily="34" charset="-122"/>
              </a:endParaRPr>
            </a:p>
          </p:txBody>
        </p:sp>
      </p:grpSp>
      <p:grpSp>
        <p:nvGrpSpPr>
          <p:cNvPr id="31" name="Group 24"/>
          <p:cNvGrpSpPr/>
          <p:nvPr/>
        </p:nvGrpSpPr>
        <p:grpSpPr bwMode="auto">
          <a:xfrm>
            <a:off x="0" y="4576763"/>
            <a:ext cx="6302375" cy="1012825"/>
            <a:chOff x="0" y="0"/>
            <a:chExt cx="6119813" cy="1012825"/>
          </a:xfrm>
        </p:grpSpPr>
        <p:sp>
          <p:nvSpPr>
            <p:cNvPr id="32" name="Rectangle 133"/>
            <p:cNvSpPr>
              <a:spLocks noChangeArrowheads="1"/>
            </p:cNvSpPr>
            <p:nvPr/>
          </p:nvSpPr>
          <p:spPr bwMode="auto">
            <a:xfrm>
              <a:off x="0" y="280988"/>
              <a:ext cx="5686425" cy="720725"/>
            </a:xfrm>
            <a:prstGeom prst="rect">
              <a:avLst/>
            </a:prstGeom>
            <a:gradFill rotWithShape="1">
              <a:gsLst>
                <a:gs pos="0">
                  <a:srgbClr val="004B70">
                    <a:alpha val="79999"/>
                  </a:srgbClr>
                </a:gs>
                <a:gs pos="100000">
                  <a:srgbClr val="9942E0"/>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grpSp>
          <p:nvGrpSpPr>
            <p:cNvPr id="33" name="Group 26"/>
            <p:cNvGrpSpPr/>
            <p:nvPr/>
          </p:nvGrpSpPr>
          <p:grpSpPr bwMode="auto">
            <a:xfrm>
              <a:off x="5021263" y="0"/>
              <a:ext cx="1098550" cy="1012825"/>
              <a:chOff x="0" y="0"/>
              <a:chExt cx="412" cy="392"/>
            </a:xfrm>
          </p:grpSpPr>
          <p:grpSp>
            <p:nvGrpSpPr>
              <p:cNvPr id="35" name="Group 27"/>
              <p:cNvGrpSpPr/>
              <p:nvPr/>
            </p:nvGrpSpPr>
            <p:grpSpPr bwMode="auto">
              <a:xfrm>
                <a:off x="0" y="0"/>
                <a:ext cx="412" cy="392"/>
                <a:chOff x="0" y="0"/>
                <a:chExt cx="1680" cy="1680"/>
              </a:xfrm>
            </p:grpSpPr>
            <p:sp>
              <p:nvSpPr>
                <p:cNvPr id="37" name="Oval 111"/>
                <p:cNvSpPr>
                  <a:spLocks noChangeArrowheads="1"/>
                </p:cNvSpPr>
                <p:nvPr/>
              </p:nvSpPr>
              <p:spPr bwMode="auto">
                <a:xfrm>
                  <a:off x="0" y="0"/>
                  <a:ext cx="1680" cy="1680"/>
                </a:xfrm>
                <a:prstGeom prst="ellipse">
                  <a:avLst/>
                </a:prstGeom>
                <a:gradFill rotWithShape="1">
                  <a:gsLst>
                    <a:gs pos="0">
                      <a:srgbClr val="9966FF"/>
                    </a:gs>
                    <a:gs pos="100000">
                      <a:srgbClr val="25193E"/>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38" name="Freeform 112"/>
                <p:cNvSpPr/>
                <p:nvPr/>
              </p:nvSpPr>
              <p:spPr bwMode="auto">
                <a:xfrm>
                  <a:off x="192" y="29"/>
                  <a:ext cx="1296" cy="632"/>
                </a:xfrm>
                <a:custGeom>
                  <a:avLst/>
                  <a:gdLst>
                    <a:gd name="T0" fmla="*/ 1276 w 1321"/>
                    <a:gd name="T1" fmla="*/ 356 h 712"/>
                    <a:gd name="T2" fmla="*/ 1292 w 1321"/>
                    <a:gd name="T3" fmla="*/ 392 h 712"/>
                    <a:gd name="T4" fmla="*/ 1296 w 1321"/>
                    <a:gd name="T5" fmla="*/ 427 h 712"/>
                    <a:gd name="T6" fmla="*/ 1290 w 1321"/>
                    <a:gd name="T7" fmla="*/ 458 h 712"/>
                    <a:gd name="T8" fmla="*/ 1273 w 1321"/>
                    <a:gd name="T9" fmla="*/ 488 h 712"/>
                    <a:gd name="T10" fmla="*/ 1248 w 1321"/>
                    <a:gd name="T11" fmla="*/ 514 h 712"/>
                    <a:gd name="T12" fmla="*/ 1216 w 1321"/>
                    <a:gd name="T13" fmla="*/ 536 h 712"/>
                    <a:gd name="T14" fmla="*/ 1173 w 1321"/>
                    <a:gd name="T15" fmla="*/ 557 h 712"/>
                    <a:gd name="T16" fmla="*/ 1125 w 1321"/>
                    <a:gd name="T17" fmla="*/ 576 h 712"/>
                    <a:gd name="T18" fmla="*/ 1071 w 1321"/>
                    <a:gd name="T19" fmla="*/ 592 h 712"/>
                    <a:gd name="T20" fmla="*/ 1011 w 1321"/>
                    <a:gd name="T21" fmla="*/ 606 h 712"/>
                    <a:gd name="T22" fmla="*/ 949 w 1321"/>
                    <a:gd name="T23" fmla="*/ 616 h 712"/>
                    <a:gd name="T24" fmla="*/ 879 w 1321"/>
                    <a:gd name="T25" fmla="*/ 625 h 712"/>
                    <a:gd name="T26" fmla="*/ 808 w 1321"/>
                    <a:gd name="T27" fmla="*/ 630 h 712"/>
                    <a:gd name="T28" fmla="*/ 780 w 1321"/>
                    <a:gd name="T29" fmla="*/ 632 h 712"/>
                    <a:gd name="T30" fmla="*/ 467 w 1321"/>
                    <a:gd name="T31" fmla="*/ 632 h 712"/>
                    <a:gd name="T32" fmla="*/ 463 w 1321"/>
                    <a:gd name="T33" fmla="*/ 632 h 712"/>
                    <a:gd name="T34" fmla="*/ 401 w 1321"/>
                    <a:gd name="T35" fmla="*/ 628 h 712"/>
                    <a:gd name="T36" fmla="*/ 341 w 1321"/>
                    <a:gd name="T37" fmla="*/ 625 h 712"/>
                    <a:gd name="T38" fmla="*/ 285 w 1321"/>
                    <a:gd name="T39" fmla="*/ 618 h 712"/>
                    <a:gd name="T40" fmla="*/ 231 w 1321"/>
                    <a:gd name="T41" fmla="*/ 612 h 712"/>
                    <a:gd name="T42" fmla="*/ 182 w 1321"/>
                    <a:gd name="T43" fmla="*/ 601 h 712"/>
                    <a:gd name="T44" fmla="*/ 138 w 1321"/>
                    <a:gd name="T45" fmla="*/ 589 h 712"/>
                    <a:gd name="T46" fmla="*/ 100 w 1321"/>
                    <a:gd name="T47" fmla="*/ 575 h 712"/>
                    <a:gd name="T48" fmla="*/ 66 w 1321"/>
                    <a:gd name="T49" fmla="*/ 559 h 712"/>
                    <a:gd name="T50" fmla="*/ 38 w 1321"/>
                    <a:gd name="T51" fmla="*/ 540 h 712"/>
                    <a:gd name="T52" fmla="*/ 18 w 1321"/>
                    <a:gd name="T53" fmla="*/ 517 h 712"/>
                    <a:gd name="T54" fmla="*/ 6 w 1321"/>
                    <a:gd name="T55" fmla="*/ 492 h 712"/>
                    <a:gd name="T56" fmla="*/ 0 w 1321"/>
                    <a:gd name="T57" fmla="*/ 465 h 712"/>
                    <a:gd name="T58" fmla="*/ 0 w 1321"/>
                    <a:gd name="T59" fmla="*/ 462 h 712"/>
                    <a:gd name="T60" fmla="*/ 4 w 1321"/>
                    <a:gd name="T61" fmla="*/ 432 h 712"/>
                    <a:gd name="T62" fmla="*/ 16 w 1321"/>
                    <a:gd name="T63" fmla="*/ 396 h 712"/>
                    <a:gd name="T64" fmla="*/ 50 w 1321"/>
                    <a:gd name="T65" fmla="*/ 328 h 712"/>
                    <a:gd name="T66" fmla="*/ 92 w 1321"/>
                    <a:gd name="T67" fmla="*/ 265 h 712"/>
                    <a:gd name="T68" fmla="*/ 144 w 1321"/>
                    <a:gd name="T69" fmla="*/ 209 h 712"/>
                    <a:gd name="T70" fmla="*/ 200 w 1321"/>
                    <a:gd name="T71" fmla="*/ 156 h 712"/>
                    <a:gd name="T72" fmla="*/ 265 w 1321"/>
                    <a:gd name="T73" fmla="*/ 111 h 712"/>
                    <a:gd name="T74" fmla="*/ 335 w 1321"/>
                    <a:gd name="T75" fmla="*/ 73 h 712"/>
                    <a:gd name="T76" fmla="*/ 407 w 1321"/>
                    <a:gd name="T77" fmla="*/ 42 h 712"/>
                    <a:gd name="T78" fmla="*/ 488 w 1321"/>
                    <a:gd name="T79" fmla="*/ 19 h 712"/>
                    <a:gd name="T80" fmla="*/ 570 w 1321"/>
                    <a:gd name="T81" fmla="*/ 5 h 712"/>
                    <a:gd name="T82" fmla="*/ 654 w 1321"/>
                    <a:gd name="T83" fmla="*/ 0 h 712"/>
                    <a:gd name="T84" fmla="*/ 745 w 1321"/>
                    <a:gd name="T85" fmla="*/ 5 h 712"/>
                    <a:gd name="T86" fmla="*/ 831 w 1321"/>
                    <a:gd name="T87" fmla="*/ 20 h 712"/>
                    <a:gd name="T88" fmla="*/ 914 w 1321"/>
                    <a:gd name="T89" fmla="*/ 47 h 712"/>
                    <a:gd name="T90" fmla="*/ 991 w 1321"/>
                    <a:gd name="T91" fmla="*/ 80 h 712"/>
                    <a:gd name="T92" fmla="*/ 1062 w 1321"/>
                    <a:gd name="T93" fmla="*/ 122 h 712"/>
                    <a:gd name="T94" fmla="*/ 1127 w 1321"/>
                    <a:gd name="T95" fmla="*/ 172 h 712"/>
                    <a:gd name="T96" fmla="*/ 1185 w 1321"/>
                    <a:gd name="T97" fmla="*/ 227 h 712"/>
                    <a:gd name="T98" fmla="*/ 1234 w 1321"/>
                    <a:gd name="T99" fmla="*/ 288 h 712"/>
                    <a:gd name="T100" fmla="*/ 1276 w 1321"/>
                    <a:gd name="T101" fmla="*/ 356 h 71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321"/>
                    <a:gd name="T154" fmla="*/ 0 h 712"/>
                    <a:gd name="T155" fmla="*/ 1321 w 1321"/>
                    <a:gd name="T156" fmla="*/ 712 h 71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9966FF"/>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36" name="Text Box 113"/>
              <p:cNvSpPr txBox="1">
                <a:spLocks noChangeArrowheads="1"/>
              </p:cNvSpPr>
              <p:nvPr/>
            </p:nvSpPr>
            <p:spPr bwMode="auto">
              <a:xfrm>
                <a:off x="152" y="21"/>
                <a:ext cx="152" cy="177"/>
              </a:xfrm>
              <a:prstGeom prst="rect">
                <a:avLst/>
              </a:prstGeom>
              <a:noFill/>
              <a:ln w="9525">
                <a:noFill/>
                <a:miter lim="800000"/>
              </a:ln>
              <a:effectLst/>
            </p:spPr>
            <p:txBody>
              <a:bodyPr wrap="none">
                <a:spAutoFit/>
              </a:bodyPr>
              <a:lstStyle/>
              <a:p>
                <a:pPr>
                  <a:defRPr/>
                </a:pPr>
                <a:r>
                  <a:rPr lang="zh-CN" altLang="en-US" sz="2400" b="0">
                    <a:effectLst>
                      <a:outerShdw blurRad="38100" dist="38100" dir="2700000" algn="tl">
                        <a:srgbClr val="C0C0C0"/>
                      </a:outerShdw>
                    </a:effectLst>
                    <a:latin typeface="Verdana" panose="020B0604030504040204" pitchFamily="34" charset="0"/>
                  </a:rPr>
                  <a:t>4</a:t>
                </a:r>
                <a:endParaRPr lang="zh-CN" altLang="en-US" sz="2400"/>
              </a:p>
            </p:txBody>
          </p:sp>
        </p:grpSp>
        <p:sp>
          <p:nvSpPr>
            <p:cNvPr id="34" name="Text Box 149"/>
            <p:cNvSpPr txBox="1">
              <a:spLocks noChangeArrowheads="1"/>
            </p:cNvSpPr>
            <p:nvPr/>
          </p:nvSpPr>
          <p:spPr bwMode="auto">
            <a:xfrm>
              <a:off x="2971800" y="457200"/>
              <a:ext cx="19050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algn="r" eaLnBrk="1" hangingPunct="1">
                <a:spcBef>
                  <a:spcPct val="0"/>
                </a:spcBef>
                <a:buFont typeface="Arial" panose="020B0604020202020204" pitchFamily="34" charset="0"/>
                <a:buNone/>
              </a:pPr>
              <a:endParaRPr lang="zh-CN" altLang="en-US" sz="1600" b="0">
                <a:solidFill>
                  <a:srgbClr val="FFFFFF"/>
                </a:solidFill>
                <a:latin typeface="微软雅黑" panose="020B0503020204020204" pitchFamily="34" charset="-122"/>
                <a:ea typeface="微软雅黑" panose="020B0503020204020204" pitchFamily="34" charset="-122"/>
              </a:endParaRPr>
            </a:p>
          </p:txBody>
        </p:sp>
      </p:grpSp>
      <p:sp>
        <p:nvSpPr>
          <p:cNvPr id="39" name="Text Box 103"/>
          <p:cNvSpPr txBox="1">
            <a:spLocks noChangeArrowheads="1"/>
          </p:cNvSpPr>
          <p:nvPr/>
        </p:nvSpPr>
        <p:spPr bwMode="auto">
          <a:xfrm>
            <a:off x="6108700" y="5572125"/>
            <a:ext cx="400050" cy="457200"/>
          </a:xfrm>
          <a:prstGeom prst="rect">
            <a:avLst/>
          </a:prstGeom>
          <a:noFill/>
          <a:ln w="9525">
            <a:noFill/>
            <a:miter lim="800000"/>
          </a:ln>
          <a:effectLst/>
        </p:spPr>
        <p:txBody>
          <a:bodyPr wrap="none">
            <a:spAutoFit/>
          </a:bodyPr>
          <a:lstStyle/>
          <a:p>
            <a:pPr>
              <a:defRPr/>
            </a:pPr>
            <a:r>
              <a:rPr lang="zh-CN" altLang="en-US" sz="2400" b="0">
                <a:effectLst>
                  <a:outerShdw blurRad="38100" dist="38100" dir="2700000" algn="tl">
                    <a:srgbClr val="C0C0C0"/>
                  </a:outerShdw>
                </a:effectLst>
                <a:latin typeface="Verdana" panose="020B0604030504040204" pitchFamily="34" charset="0"/>
              </a:rPr>
              <a:t>5</a:t>
            </a:r>
            <a:endParaRPr lang="zh-CN" altLang="en-US" sz="2400"/>
          </a:p>
        </p:txBody>
      </p:sp>
      <p:sp>
        <p:nvSpPr>
          <p:cNvPr id="40" name="Text Box 33"/>
          <p:cNvSpPr txBox="1">
            <a:spLocks noChangeArrowheads="1"/>
          </p:cNvSpPr>
          <p:nvPr/>
        </p:nvSpPr>
        <p:spPr bwMode="auto">
          <a:xfrm>
            <a:off x="1043608" y="1712913"/>
            <a:ext cx="264687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r>
              <a:rPr lang="zh-CN" altLang="en-US" sz="1600" dirty="0">
                <a:solidFill>
                  <a:srgbClr val="FFFFFF"/>
                </a:solidFill>
                <a:latin typeface="微软雅黑" panose="020B0503020204020204" pitchFamily="34" charset="-122"/>
                <a:ea typeface="微软雅黑" panose="020B0503020204020204" pitchFamily="34" charset="-122"/>
              </a:rPr>
              <a:t>内网和外网计算机管理制度</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41" name="Text Box 34"/>
          <p:cNvSpPr txBox="1">
            <a:spLocks noChangeArrowheads="1"/>
          </p:cNvSpPr>
          <p:nvPr/>
        </p:nvSpPr>
        <p:spPr bwMode="auto">
          <a:xfrm>
            <a:off x="3282434" y="5934075"/>
            <a:ext cx="2441694"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r>
              <a:rPr lang="zh-CN" altLang="en-US" sz="1600" dirty="0">
                <a:solidFill>
                  <a:schemeClr val="bg1"/>
                </a:solidFill>
                <a:latin typeface="微软雅黑" panose="020B0503020204020204" pitchFamily="34" charset="-122"/>
                <a:ea typeface="微软雅黑" panose="020B0503020204020204" pitchFamily="34" charset="-122"/>
              </a:rPr>
              <a:t>线路设备分类与管理制度</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42" name="Text Box 35"/>
          <p:cNvSpPr txBox="1">
            <a:spLocks noChangeArrowheads="1"/>
          </p:cNvSpPr>
          <p:nvPr/>
        </p:nvSpPr>
        <p:spPr bwMode="auto">
          <a:xfrm>
            <a:off x="2915816" y="4965700"/>
            <a:ext cx="1826141"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r>
              <a:rPr lang="zh-CN" altLang="en-US" sz="1600" b="0" dirty="0">
                <a:solidFill>
                  <a:srgbClr val="FFFFFF"/>
                </a:solidFill>
                <a:latin typeface="微软雅黑" panose="020B0503020204020204" pitchFamily="34" charset="-122"/>
                <a:ea typeface="微软雅黑" panose="020B0503020204020204" pitchFamily="34" charset="-122"/>
              </a:rPr>
              <a:t>涉密设备管理制度</a:t>
            </a:r>
            <a:endParaRPr lang="zh-CN" altLang="en-US" sz="1600" b="0" dirty="0">
              <a:solidFill>
                <a:srgbClr val="FFFFFF"/>
              </a:solidFill>
              <a:latin typeface="微软雅黑" panose="020B0503020204020204" pitchFamily="34" charset="-122"/>
              <a:ea typeface="微软雅黑" panose="020B0503020204020204" pitchFamily="34" charset="-122"/>
            </a:endParaRPr>
          </a:p>
        </p:txBody>
      </p:sp>
      <p:sp>
        <p:nvSpPr>
          <p:cNvPr id="43" name="Text Box 36"/>
          <p:cNvSpPr txBox="1">
            <a:spLocks noChangeArrowheads="1"/>
          </p:cNvSpPr>
          <p:nvPr/>
        </p:nvSpPr>
        <p:spPr bwMode="auto">
          <a:xfrm>
            <a:off x="2917825" y="188640"/>
            <a:ext cx="3959225"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a:spcBef>
                <a:spcPct val="0"/>
              </a:spcBef>
              <a:buFont typeface="Arial" panose="020B0604020202020204" pitchFamily="34" charset="0"/>
              <a:buNone/>
            </a:pPr>
            <a:r>
              <a:rPr lang="zh-CN" altLang="en-US" dirty="0">
                <a:latin typeface="微软雅黑" panose="020B0503020204020204" pitchFamily="34" charset="-122"/>
                <a:ea typeface="微软雅黑" panose="020B0503020204020204" pitchFamily="34" charset="-122"/>
              </a:rPr>
              <a:t>主要安全保密制度</a:t>
            </a:r>
            <a:endParaRPr lang="zh-CN" altLang="en-US" dirty="0">
              <a:latin typeface="微软雅黑" panose="020B0503020204020204" pitchFamily="34" charset="-122"/>
              <a:ea typeface="微软雅黑" panose="020B0503020204020204" pitchFamily="34" charset="-122"/>
            </a:endParaRPr>
          </a:p>
          <a:p>
            <a:pPr eaLnBrk="1" hangingPunct="1">
              <a:spcBef>
                <a:spcPct val="0"/>
              </a:spcBef>
              <a:buFont typeface="Arial" panose="020B0604020202020204" pitchFamily="34" charset="0"/>
              <a:buNone/>
            </a:pP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44" name="Group 37"/>
          <p:cNvGrpSpPr/>
          <p:nvPr/>
        </p:nvGrpSpPr>
        <p:grpSpPr bwMode="auto">
          <a:xfrm>
            <a:off x="-9525" y="3502025"/>
            <a:ext cx="5819775" cy="1019175"/>
            <a:chOff x="0" y="0"/>
            <a:chExt cx="6781800" cy="1019175"/>
          </a:xfrm>
        </p:grpSpPr>
        <p:sp>
          <p:nvSpPr>
            <p:cNvPr id="45" name="Rectangle 132"/>
            <p:cNvSpPr>
              <a:spLocks noChangeArrowheads="1"/>
            </p:cNvSpPr>
            <p:nvPr/>
          </p:nvSpPr>
          <p:spPr bwMode="auto">
            <a:xfrm>
              <a:off x="0" y="261938"/>
              <a:ext cx="6392863" cy="719137"/>
            </a:xfrm>
            <a:prstGeom prst="rect">
              <a:avLst/>
            </a:prstGeom>
            <a:gradFill rotWithShape="1">
              <a:gsLst>
                <a:gs pos="0">
                  <a:srgbClr val="004B70">
                    <a:alpha val="79999"/>
                  </a:srgbClr>
                </a:gs>
                <a:gs pos="100000">
                  <a:srgbClr val="33AD8A"/>
                </a:gs>
              </a:gsLst>
              <a:lin ang="0" scaled="1"/>
            </a:gra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grpSp>
          <p:nvGrpSpPr>
            <p:cNvPr id="46" name="Group 39"/>
            <p:cNvGrpSpPr/>
            <p:nvPr/>
          </p:nvGrpSpPr>
          <p:grpSpPr bwMode="auto">
            <a:xfrm>
              <a:off x="5678488" y="0"/>
              <a:ext cx="1103312" cy="1019175"/>
              <a:chOff x="0" y="0"/>
              <a:chExt cx="1680" cy="1680"/>
            </a:xfrm>
          </p:grpSpPr>
          <p:sp>
            <p:nvSpPr>
              <p:cNvPr id="48" name="Oval 101"/>
              <p:cNvSpPr>
                <a:spLocks noChangeArrowheads="1"/>
              </p:cNvSpPr>
              <p:nvPr/>
            </p:nvSpPr>
            <p:spPr bwMode="auto">
              <a:xfrm>
                <a:off x="0" y="0"/>
                <a:ext cx="1680" cy="1680"/>
              </a:xfrm>
              <a:prstGeom prst="ellipse">
                <a:avLst/>
              </a:prstGeom>
              <a:gradFill rotWithShape="1">
                <a:gsLst>
                  <a:gs pos="0">
                    <a:srgbClr val="33CCCC"/>
                  </a:gs>
                  <a:gs pos="100000">
                    <a:srgbClr val="0C3232"/>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endParaRPr lang="zh-CN" altLang="en-US" sz="1800">
                  <a:solidFill>
                    <a:schemeClr val="bg1"/>
                  </a:solidFill>
                  <a:latin typeface="微软雅黑" panose="020B0503020204020204" pitchFamily="34" charset="-122"/>
                  <a:ea typeface="微软雅黑" panose="020B0503020204020204" pitchFamily="34" charset="-122"/>
                </a:endParaRPr>
              </a:p>
            </p:txBody>
          </p:sp>
          <p:sp>
            <p:nvSpPr>
              <p:cNvPr id="49" name="Freeform 102"/>
              <p:cNvSpPr/>
              <p:nvPr/>
            </p:nvSpPr>
            <p:spPr bwMode="auto">
              <a:xfrm>
                <a:off x="191" y="29"/>
                <a:ext cx="1298" cy="633"/>
              </a:xfrm>
              <a:custGeom>
                <a:avLst/>
                <a:gdLst>
                  <a:gd name="T0" fmla="*/ 1278 w 1321"/>
                  <a:gd name="T1" fmla="*/ 357 h 712"/>
                  <a:gd name="T2" fmla="*/ 1294 w 1321"/>
                  <a:gd name="T3" fmla="*/ 393 h 712"/>
                  <a:gd name="T4" fmla="*/ 1298 w 1321"/>
                  <a:gd name="T5" fmla="*/ 428 h 712"/>
                  <a:gd name="T6" fmla="*/ 1292 w 1321"/>
                  <a:gd name="T7" fmla="*/ 459 h 712"/>
                  <a:gd name="T8" fmla="*/ 1275 w 1321"/>
                  <a:gd name="T9" fmla="*/ 489 h 712"/>
                  <a:gd name="T10" fmla="*/ 1250 w 1321"/>
                  <a:gd name="T11" fmla="*/ 515 h 712"/>
                  <a:gd name="T12" fmla="*/ 1217 w 1321"/>
                  <a:gd name="T13" fmla="*/ 537 h 712"/>
                  <a:gd name="T14" fmla="*/ 1175 w 1321"/>
                  <a:gd name="T15" fmla="*/ 558 h 712"/>
                  <a:gd name="T16" fmla="*/ 1127 w 1321"/>
                  <a:gd name="T17" fmla="*/ 577 h 712"/>
                  <a:gd name="T18" fmla="*/ 1073 w 1321"/>
                  <a:gd name="T19" fmla="*/ 593 h 712"/>
                  <a:gd name="T20" fmla="*/ 1013 w 1321"/>
                  <a:gd name="T21" fmla="*/ 607 h 712"/>
                  <a:gd name="T22" fmla="*/ 950 w 1321"/>
                  <a:gd name="T23" fmla="*/ 617 h 712"/>
                  <a:gd name="T24" fmla="*/ 880 w 1321"/>
                  <a:gd name="T25" fmla="*/ 626 h 712"/>
                  <a:gd name="T26" fmla="*/ 810 w 1321"/>
                  <a:gd name="T27" fmla="*/ 631 h 712"/>
                  <a:gd name="T28" fmla="*/ 781 w 1321"/>
                  <a:gd name="T29" fmla="*/ 633 h 712"/>
                  <a:gd name="T30" fmla="*/ 468 w 1321"/>
                  <a:gd name="T31" fmla="*/ 633 h 712"/>
                  <a:gd name="T32" fmla="*/ 464 w 1321"/>
                  <a:gd name="T33" fmla="*/ 633 h 712"/>
                  <a:gd name="T34" fmla="*/ 402 w 1321"/>
                  <a:gd name="T35" fmla="*/ 629 h 712"/>
                  <a:gd name="T36" fmla="*/ 342 w 1321"/>
                  <a:gd name="T37" fmla="*/ 626 h 712"/>
                  <a:gd name="T38" fmla="*/ 285 w 1321"/>
                  <a:gd name="T39" fmla="*/ 619 h 712"/>
                  <a:gd name="T40" fmla="*/ 231 w 1321"/>
                  <a:gd name="T41" fmla="*/ 613 h 712"/>
                  <a:gd name="T42" fmla="*/ 183 w 1321"/>
                  <a:gd name="T43" fmla="*/ 602 h 712"/>
                  <a:gd name="T44" fmla="*/ 139 w 1321"/>
                  <a:gd name="T45" fmla="*/ 589 h 712"/>
                  <a:gd name="T46" fmla="*/ 100 w 1321"/>
                  <a:gd name="T47" fmla="*/ 576 h 712"/>
                  <a:gd name="T48" fmla="*/ 66 w 1321"/>
                  <a:gd name="T49" fmla="*/ 560 h 712"/>
                  <a:gd name="T50" fmla="*/ 38 w 1321"/>
                  <a:gd name="T51" fmla="*/ 541 h 712"/>
                  <a:gd name="T52" fmla="*/ 18 w 1321"/>
                  <a:gd name="T53" fmla="*/ 518 h 712"/>
                  <a:gd name="T54" fmla="*/ 6 w 1321"/>
                  <a:gd name="T55" fmla="*/ 493 h 712"/>
                  <a:gd name="T56" fmla="*/ 0 w 1321"/>
                  <a:gd name="T57" fmla="*/ 466 h 712"/>
                  <a:gd name="T58" fmla="*/ 0 w 1321"/>
                  <a:gd name="T59" fmla="*/ 462 h 712"/>
                  <a:gd name="T60" fmla="*/ 4 w 1321"/>
                  <a:gd name="T61" fmla="*/ 433 h 712"/>
                  <a:gd name="T62" fmla="*/ 16 w 1321"/>
                  <a:gd name="T63" fmla="*/ 397 h 712"/>
                  <a:gd name="T64" fmla="*/ 50 w 1321"/>
                  <a:gd name="T65" fmla="*/ 329 h 712"/>
                  <a:gd name="T66" fmla="*/ 92 w 1321"/>
                  <a:gd name="T67" fmla="*/ 266 h 712"/>
                  <a:gd name="T68" fmla="*/ 144 w 1321"/>
                  <a:gd name="T69" fmla="*/ 209 h 712"/>
                  <a:gd name="T70" fmla="*/ 200 w 1321"/>
                  <a:gd name="T71" fmla="*/ 156 h 712"/>
                  <a:gd name="T72" fmla="*/ 265 w 1321"/>
                  <a:gd name="T73" fmla="*/ 111 h 712"/>
                  <a:gd name="T74" fmla="*/ 335 w 1321"/>
                  <a:gd name="T75" fmla="*/ 73 h 712"/>
                  <a:gd name="T76" fmla="*/ 408 w 1321"/>
                  <a:gd name="T77" fmla="*/ 42 h 712"/>
                  <a:gd name="T78" fmla="*/ 488 w 1321"/>
                  <a:gd name="T79" fmla="*/ 19 h 712"/>
                  <a:gd name="T80" fmla="*/ 571 w 1321"/>
                  <a:gd name="T81" fmla="*/ 5 h 712"/>
                  <a:gd name="T82" fmla="*/ 655 w 1321"/>
                  <a:gd name="T83" fmla="*/ 0 h 712"/>
                  <a:gd name="T84" fmla="*/ 746 w 1321"/>
                  <a:gd name="T85" fmla="*/ 5 h 712"/>
                  <a:gd name="T86" fmla="*/ 832 w 1321"/>
                  <a:gd name="T87" fmla="*/ 20 h 712"/>
                  <a:gd name="T88" fmla="*/ 916 w 1321"/>
                  <a:gd name="T89" fmla="*/ 47 h 712"/>
                  <a:gd name="T90" fmla="*/ 992 w 1321"/>
                  <a:gd name="T91" fmla="*/ 80 h 712"/>
                  <a:gd name="T92" fmla="*/ 1063 w 1321"/>
                  <a:gd name="T93" fmla="*/ 122 h 712"/>
                  <a:gd name="T94" fmla="*/ 1129 w 1321"/>
                  <a:gd name="T95" fmla="*/ 172 h 712"/>
                  <a:gd name="T96" fmla="*/ 1187 w 1321"/>
                  <a:gd name="T97" fmla="*/ 228 h 712"/>
                  <a:gd name="T98" fmla="*/ 1236 w 1321"/>
                  <a:gd name="T99" fmla="*/ 289 h 712"/>
                  <a:gd name="T100" fmla="*/ 1278 w 1321"/>
                  <a:gd name="T101" fmla="*/ 357 h 71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1321"/>
                  <a:gd name="T154" fmla="*/ 0 h 712"/>
                  <a:gd name="T155" fmla="*/ 1321 w 1321"/>
                  <a:gd name="T156" fmla="*/ 712 h 712"/>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1321" h="712">
                    <a:moveTo>
                      <a:pt x="1301" y="401"/>
                    </a:moveTo>
                    <a:lnTo>
                      <a:pt x="1317" y="442"/>
                    </a:lnTo>
                    <a:lnTo>
                      <a:pt x="1321" y="481"/>
                    </a:lnTo>
                    <a:lnTo>
                      <a:pt x="1315" y="516"/>
                    </a:lnTo>
                    <a:lnTo>
                      <a:pt x="1298" y="550"/>
                    </a:lnTo>
                    <a:lnTo>
                      <a:pt x="1272" y="579"/>
                    </a:lnTo>
                    <a:lnTo>
                      <a:pt x="1239" y="604"/>
                    </a:lnTo>
                    <a:lnTo>
                      <a:pt x="1196" y="628"/>
                    </a:lnTo>
                    <a:lnTo>
                      <a:pt x="1147" y="649"/>
                    </a:lnTo>
                    <a:lnTo>
                      <a:pt x="1092" y="667"/>
                    </a:lnTo>
                    <a:lnTo>
                      <a:pt x="1031" y="683"/>
                    </a:lnTo>
                    <a:lnTo>
                      <a:pt x="967" y="694"/>
                    </a:lnTo>
                    <a:lnTo>
                      <a:pt x="896" y="704"/>
                    </a:lnTo>
                    <a:lnTo>
                      <a:pt x="824" y="710"/>
                    </a:lnTo>
                    <a:lnTo>
                      <a:pt x="795" y="712"/>
                    </a:lnTo>
                    <a:lnTo>
                      <a:pt x="476" y="712"/>
                    </a:lnTo>
                    <a:lnTo>
                      <a:pt x="472" y="712"/>
                    </a:lnTo>
                    <a:lnTo>
                      <a:pt x="409" y="708"/>
                    </a:lnTo>
                    <a:lnTo>
                      <a:pt x="348" y="704"/>
                    </a:lnTo>
                    <a:lnTo>
                      <a:pt x="290" y="696"/>
                    </a:lnTo>
                    <a:lnTo>
                      <a:pt x="235" y="689"/>
                    </a:lnTo>
                    <a:lnTo>
                      <a:pt x="186" y="677"/>
                    </a:lnTo>
                    <a:lnTo>
                      <a:pt x="141" y="663"/>
                    </a:lnTo>
                    <a:lnTo>
                      <a:pt x="102" y="648"/>
                    </a:lnTo>
                    <a:lnTo>
                      <a:pt x="67" y="630"/>
                    </a:lnTo>
                    <a:lnTo>
                      <a:pt x="39" y="608"/>
                    </a:lnTo>
                    <a:lnTo>
                      <a:pt x="18" y="583"/>
                    </a:lnTo>
                    <a:lnTo>
                      <a:pt x="6" y="554"/>
                    </a:lnTo>
                    <a:lnTo>
                      <a:pt x="0" y="524"/>
                    </a:lnTo>
                    <a:lnTo>
                      <a:pt x="0" y="520"/>
                    </a:lnTo>
                    <a:lnTo>
                      <a:pt x="4" y="487"/>
                    </a:lnTo>
                    <a:lnTo>
                      <a:pt x="16" y="446"/>
                    </a:lnTo>
                    <a:lnTo>
                      <a:pt x="51" y="370"/>
                    </a:lnTo>
                    <a:lnTo>
                      <a:pt x="94" y="299"/>
                    </a:lnTo>
                    <a:lnTo>
                      <a:pt x="147" y="235"/>
                    </a:lnTo>
                    <a:lnTo>
                      <a:pt x="204" y="176"/>
                    </a:lnTo>
                    <a:lnTo>
                      <a:pt x="270" y="125"/>
                    </a:lnTo>
                    <a:lnTo>
                      <a:pt x="341" y="82"/>
                    </a:lnTo>
                    <a:lnTo>
                      <a:pt x="415" y="47"/>
                    </a:lnTo>
                    <a:lnTo>
                      <a:pt x="497" y="21"/>
                    </a:lnTo>
                    <a:lnTo>
                      <a:pt x="581" y="6"/>
                    </a:lnTo>
                    <a:lnTo>
                      <a:pt x="667" y="0"/>
                    </a:lnTo>
                    <a:lnTo>
                      <a:pt x="759" y="6"/>
                    </a:lnTo>
                    <a:lnTo>
                      <a:pt x="847" y="23"/>
                    </a:lnTo>
                    <a:lnTo>
                      <a:pt x="932" y="53"/>
                    </a:lnTo>
                    <a:lnTo>
                      <a:pt x="1010" y="90"/>
                    </a:lnTo>
                    <a:lnTo>
                      <a:pt x="1082" y="137"/>
                    </a:lnTo>
                    <a:lnTo>
                      <a:pt x="1149" y="194"/>
                    </a:lnTo>
                    <a:lnTo>
                      <a:pt x="1208" y="256"/>
                    </a:lnTo>
                    <a:lnTo>
                      <a:pt x="1258" y="325"/>
                    </a:lnTo>
                    <a:lnTo>
                      <a:pt x="1301" y="401"/>
                    </a:lnTo>
                    <a:close/>
                  </a:path>
                </a:pathLst>
              </a:custGeom>
              <a:gradFill rotWithShape="1">
                <a:gsLst>
                  <a:gs pos="0">
                    <a:srgbClr val="FFFFFF"/>
                  </a:gs>
                  <a:gs pos="100000">
                    <a:srgbClr val="33CCCC"/>
                  </a:gs>
                </a:gsLst>
                <a:lin ang="5400000" scaled="1"/>
              </a:gra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sp>
          <p:nvSpPr>
            <p:cNvPr id="47" name="Text Box 150"/>
            <p:cNvSpPr txBox="1">
              <a:spLocks noChangeArrowheads="1"/>
            </p:cNvSpPr>
            <p:nvPr/>
          </p:nvSpPr>
          <p:spPr bwMode="auto">
            <a:xfrm>
              <a:off x="3581400" y="452438"/>
              <a:ext cx="190500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algn="r" eaLnBrk="1" hangingPunct="1">
                <a:spcBef>
                  <a:spcPct val="0"/>
                </a:spcBef>
                <a:buFont typeface="Arial" panose="020B0604020202020204" pitchFamily="34" charset="0"/>
                <a:buNone/>
              </a:pPr>
              <a:endParaRPr lang="en-US" altLang="zh-CN" sz="1600" b="0">
                <a:solidFill>
                  <a:srgbClr val="FFFFFF"/>
                </a:solidFill>
                <a:latin typeface="微软雅黑" panose="020B0503020204020204" pitchFamily="34" charset="-122"/>
                <a:ea typeface="微软雅黑" panose="020B0503020204020204" pitchFamily="34" charset="-122"/>
              </a:endParaRPr>
            </a:p>
          </p:txBody>
        </p:sp>
      </p:grpSp>
      <p:sp>
        <p:nvSpPr>
          <p:cNvPr id="50" name="Text Box 103"/>
          <p:cNvSpPr txBox="1">
            <a:spLocks noChangeArrowheads="1"/>
          </p:cNvSpPr>
          <p:nvPr/>
        </p:nvSpPr>
        <p:spPr bwMode="auto">
          <a:xfrm>
            <a:off x="5148263" y="3568700"/>
            <a:ext cx="400050" cy="457200"/>
          </a:xfrm>
          <a:prstGeom prst="rect">
            <a:avLst/>
          </a:prstGeom>
          <a:noFill/>
          <a:ln w="9525">
            <a:noFill/>
            <a:miter lim="800000"/>
          </a:ln>
          <a:effectLst/>
        </p:spPr>
        <p:txBody>
          <a:bodyPr wrap="none">
            <a:spAutoFit/>
          </a:bodyPr>
          <a:lstStyle/>
          <a:p>
            <a:pPr>
              <a:defRPr/>
            </a:pPr>
            <a:r>
              <a:rPr lang="zh-CN" altLang="en-US" sz="2400" b="0">
                <a:effectLst>
                  <a:outerShdw blurRad="38100" dist="38100" dir="2700000" algn="tl">
                    <a:srgbClr val="C0C0C0"/>
                  </a:outerShdw>
                </a:effectLst>
                <a:latin typeface="Verdana" panose="020B0604030504040204" pitchFamily="34" charset="0"/>
              </a:rPr>
              <a:t>3</a:t>
            </a:r>
            <a:endParaRPr lang="zh-CN" altLang="en-US" sz="2400"/>
          </a:p>
        </p:txBody>
      </p:sp>
      <p:sp>
        <p:nvSpPr>
          <p:cNvPr id="51" name="Text Box 44"/>
          <p:cNvSpPr txBox="1">
            <a:spLocks noChangeArrowheads="1"/>
          </p:cNvSpPr>
          <p:nvPr/>
        </p:nvSpPr>
        <p:spPr bwMode="auto">
          <a:xfrm>
            <a:off x="2051720" y="3930650"/>
            <a:ext cx="2646878"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spcBef>
                <a:spcPct val="20000"/>
              </a:spcBef>
              <a:buChar char="•"/>
              <a:defRPr sz="3200">
                <a:solidFill>
                  <a:schemeClr val="tx1"/>
                </a:solidFill>
                <a:latin typeface="Hiragino Sans GB W3" pitchFamily="2" charset="-122"/>
                <a:ea typeface="Hiragino Sans GB W3" pitchFamily="2" charset="-122"/>
              </a:defRPr>
            </a:lvl1pPr>
            <a:lvl2pPr marL="742950" indent="-285750" eaLnBrk="0" hangingPunct="0">
              <a:spcBef>
                <a:spcPct val="20000"/>
              </a:spcBef>
              <a:buChar char="–"/>
              <a:defRPr sz="2800">
                <a:solidFill>
                  <a:schemeClr val="tx1"/>
                </a:solidFill>
                <a:latin typeface="Hiragino Sans GB W3" pitchFamily="2" charset="-122"/>
                <a:ea typeface="Hiragino Sans GB W3" pitchFamily="2" charset="-122"/>
              </a:defRPr>
            </a:lvl2pPr>
            <a:lvl3pPr marL="1143000" indent="-228600" eaLnBrk="0" hangingPunct="0">
              <a:spcBef>
                <a:spcPct val="20000"/>
              </a:spcBef>
              <a:buChar char="•"/>
              <a:defRPr sz="2400">
                <a:solidFill>
                  <a:schemeClr val="tx1"/>
                </a:solidFill>
                <a:latin typeface="Hiragino Sans GB W3" pitchFamily="2" charset="-122"/>
                <a:ea typeface="Hiragino Sans GB W3" pitchFamily="2" charset="-122"/>
              </a:defRPr>
            </a:lvl3pPr>
            <a:lvl4pPr marL="1600200" indent="-228600" eaLnBrk="0" hangingPunct="0">
              <a:spcBef>
                <a:spcPct val="20000"/>
              </a:spcBef>
              <a:buChar char="–"/>
              <a:defRPr sz="2000">
                <a:solidFill>
                  <a:schemeClr val="tx1"/>
                </a:solidFill>
                <a:latin typeface="Hiragino Sans GB W3" pitchFamily="2" charset="-122"/>
                <a:ea typeface="Hiragino Sans GB W3" pitchFamily="2" charset="-122"/>
              </a:defRPr>
            </a:lvl4pPr>
            <a:lvl5pPr marL="2057400" indent="-228600" eaLnBrk="0" hangingPunct="0">
              <a:spcBef>
                <a:spcPct val="20000"/>
              </a:spcBef>
              <a:buChar char="»"/>
              <a:defRPr sz="2000">
                <a:solidFill>
                  <a:schemeClr val="tx1"/>
                </a:solidFill>
                <a:latin typeface="Hiragino Sans GB W3" pitchFamily="2" charset="-122"/>
                <a:ea typeface="Hiragino Sans GB W3" pitchFamily="2" charset="-122"/>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Hiragino Sans GB W3" pitchFamily="2" charset="-122"/>
                <a:ea typeface="Hiragino Sans GB W3" pitchFamily="2" charset="-122"/>
              </a:defRPr>
            </a:lvl9pPr>
          </a:lstStyle>
          <a:p>
            <a:pPr eaLnBrk="1" hangingPunct="1">
              <a:spcBef>
                <a:spcPct val="0"/>
              </a:spcBef>
              <a:buFont typeface="Arial" panose="020B0604020202020204" pitchFamily="34" charset="0"/>
              <a:buNone/>
            </a:pPr>
            <a:r>
              <a:rPr lang="zh-CN" altLang="en-US" sz="1600" dirty="0">
                <a:solidFill>
                  <a:srgbClr val="FFFFFF"/>
                </a:solidFill>
                <a:latin typeface="微软雅黑" panose="020B0503020204020204" pitchFamily="34" charset="-122"/>
                <a:ea typeface="微软雅黑" panose="020B0503020204020204" pitchFamily="34" charset="-122"/>
              </a:rPr>
              <a:t>涉密和非涉密载体管理制度</a:t>
            </a:r>
            <a:endParaRPr lang="zh-CN" altLang="en-US" sz="1600" b="0" dirty="0">
              <a:solidFill>
                <a:srgbClr val="FFFFFF"/>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p:tgtEl>
                                          <p:spTgt spid="23"/>
                                        </p:tgtEl>
                                      </p:cBhvr>
                                    </p:animEffect>
                                    <p:animScale>
                                      <p:cBhvr>
                                        <p:cTn id="7" dur="250" autoRev="1" fill="hold"/>
                                        <p:tgtEl>
                                          <p:spTgt spid="2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539552" y="4077072"/>
            <a:ext cx="7740758" cy="2520280"/>
            <a:chOff x="539552" y="4077072"/>
            <a:chExt cx="7740758" cy="2520280"/>
          </a:xfrm>
        </p:grpSpPr>
        <p:sp>
          <p:nvSpPr>
            <p:cNvPr id="11" name="矩形 10"/>
            <p:cNvSpPr>
              <a:spLocks noChangeArrowheads="1"/>
            </p:cNvSpPr>
            <p:nvPr/>
          </p:nvSpPr>
          <p:spPr bwMode="auto">
            <a:xfrm>
              <a:off x="638085" y="4340598"/>
              <a:ext cx="7642225" cy="2256754"/>
            </a:xfrm>
            <a:prstGeom prst="rect">
              <a:avLst/>
            </a:prstGeom>
            <a:solidFill>
              <a:schemeClr val="bg1"/>
            </a:solidFill>
            <a:ln w="25400">
              <a:solidFill>
                <a:srgbClr val="AE4845"/>
              </a:solidFill>
              <a:miter lim="800000"/>
            </a:ln>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pPr eaLnBrk="1" hangingPunct="1">
                <a:lnSpc>
                  <a:spcPct val="150000"/>
                </a:lnSpc>
              </a:pPr>
              <a:endParaRPr lang="zh-CN" altLang="zh-CN" b="0" dirty="0">
                <a:solidFill>
                  <a:srgbClr val="000000"/>
                </a:solidFill>
                <a:sym typeface="仿宋" panose="02010609060101010101" pitchFamily="49" charset="-122"/>
              </a:endParaRPr>
            </a:p>
            <a:p>
              <a:pPr eaLnBrk="1" hangingPunct="1">
                <a:lnSpc>
                  <a:spcPct val="150000"/>
                </a:lnSpc>
              </a:pPr>
              <a:r>
                <a:rPr lang="zh-CN" altLang="zh-CN" dirty="0">
                  <a:solidFill>
                    <a:schemeClr val="tx1"/>
                  </a:solidFill>
                  <a:sym typeface="仿宋_GB2312" charset="-122"/>
                </a:rPr>
                <a:t>施工完成后需对现场进行拍照，拍照规范要求如下：</a:t>
              </a:r>
              <a:endParaRPr lang="zh-CN" altLang="zh-CN" dirty="0">
                <a:solidFill>
                  <a:schemeClr val="tx1"/>
                </a:solidFill>
                <a:sym typeface="仿宋_GB2312" charset="-122"/>
              </a:endParaRPr>
            </a:p>
            <a:p>
              <a:pPr eaLnBrk="1" hangingPunct="1">
                <a:lnSpc>
                  <a:spcPct val="150000"/>
                </a:lnSpc>
              </a:pPr>
              <a:r>
                <a:rPr lang="zh-CN" altLang="zh-CN" sz="1400" b="0" dirty="0">
                  <a:solidFill>
                    <a:schemeClr val="tx1"/>
                  </a:solidFill>
                  <a:sym typeface="仿宋" panose="02010609060101010101" pitchFamily="49" charset="-122"/>
                </a:rPr>
                <a:t>(一) 光闸的拍照必须包括：配置口、内外网口、内外网光口等的部署情况，照片必须能很清晰地显示这些接口的布线情况。</a:t>
              </a:r>
              <a:endParaRPr lang="zh-CN" altLang="zh-CN" sz="1400" b="0" dirty="0">
                <a:solidFill>
                  <a:schemeClr val="tx1"/>
                </a:solidFill>
                <a:sym typeface="仿宋" panose="02010609060101010101" pitchFamily="49" charset="-122"/>
              </a:endParaRPr>
            </a:p>
            <a:p>
              <a:pPr eaLnBrk="1" hangingPunct="1">
                <a:lnSpc>
                  <a:spcPct val="150000"/>
                </a:lnSpc>
              </a:pPr>
              <a:r>
                <a:rPr lang="zh-CN" altLang="zh-CN" sz="1400" b="0" dirty="0">
                  <a:solidFill>
                    <a:schemeClr val="tx1"/>
                  </a:solidFill>
                  <a:sym typeface="仿宋" panose="02010609060101010101" pitchFamily="49" charset="-122"/>
                </a:rPr>
                <a:t>(二) 能清晰的体现出与光闸相连接的设备或系统的网线部署情况。</a:t>
              </a:r>
              <a:endParaRPr lang="zh-CN" altLang="zh-CN" sz="1400" b="0" dirty="0">
                <a:solidFill>
                  <a:schemeClr val="tx1"/>
                </a:solidFill>
                <a:sym typeface="仿宋" panose="02010609060101010101" pitchFamily="49" charset="-122"/>
              </a:endParaRPr>
            </a:p>
            <a:p>
              <a:pPr eaLnBrk="1" hangingPunct="1">
                <a:lnSpc>
                  <a:spcPct val="150000"/>
                </a:lnSpc>
              </a:pPr>
              <a:r>
                <a:rPr lang="zh-CN" altLang="zh-CN" sz="1400" b="0" dirty="0">
                  <a:solidFill>
                    <a:schemeClr val="tx1"/>
                  </a:solidFill>
                  <a:sym typeface="仿宋" panose="02010609060101010101" pitchFamily="49" charset="-122"/>
                </a:rPr>
                <a:t>(三) 能清晰的体现出标签内容，网线标签例外。</a:t>
              </a:r>
              <a:endParaRPr lang="zh-CN" altLang="zh-CN" sz="1400" b="0" dirty="0">
                <a:solidFill>
                  <a:schemeClr val="tx1"/>
                </a:solidFill>
                <a:sym typeface="仿宋" panose="02010609060101010101" pitchFamily="49" charset="-122"/>
              </a:endParaRPr>
            </a:p>
          </p:txBody>
        </p:sp>
        <p:grpSp>
          <p:nvGrpSpPr>
            <p:cNvPr id="12" name="Group 4"/>
            <p:cNvGrpSpPr/>
            <p:nvPr/>
          </p:nvGrpSpPr>
          <p:grpSpPr bwMode="auto">
            <a:xfrm>
              <a:off x="539552" y="4077072"/>
              <a:ext cx="2587625" cy="638175"/>
              <a:chOff x="0" y="0"/>
              <a:chExt cx="1463" cy="403"/>
            </a:xfrm>
          </p:grpSpPr>
          <p:pic>
            <p:nvPicPr>
              <p:cNvPr id="13" name="圆角矩形 9"/>
              <p:cNvPicPr>
                <a:picLocks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463"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 Box 6"/>
              <p:cNvSpPr txBox="1">
                <a:spLocks noChangeArrowheads="1"/>
              </p:cNvSpPr>
              <p:nvPr/>
            </p:nvSpPr>
            <p:spPr bwMode="auto">
              <a:xfrm>
                <a:off x="53" y="39"/>
                <a:ext cx="1360"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endParaRPr lang="zh-CN" altLang="en-US" sz="2400"/>
              </a:p>
            </p:txBody>
          </p:sp>
        </p:grpSp>
        <p:sp>
          <p:nvSpPr>
            <p:cNvPr id="15" name="TextBox 12"/>
            <p:cNvSpPr txBox="1">
              <a:spLocks noChangeArrowheads="1"/>
            </p:cNvSpPr>
            <p:nvPr/>
          </p:nvSpPr>
          <p:spPr bwMode="auto">
            <a:xfrm>
              <a:off x="725397" y="4151685"/>
              <a:ext cx="1401763"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r>
                <a:rPr lang="zh-CN" altLang="en-US" sz="2400" dirty="0">
                  <a:sym typeface="仿宋_GB2312" charset="-122"/>
                </a:rPr>
                <a:t>拍照规范</a:t>
              </a:r>
              <a:endParaRPr lang="zh-CN" altLang="en-US" sz="2400" dirty="0">
                <a:sym typeface="仿宋_GB2312" charset="-122"/>
              </a:endParaRPr>
            </a:p>
          </p:txBody>
        </p:sp>
      </p:grpSp>
      <p:grpSp>
        <p:nvGrpSpPr>
          <p:cNvPr id="2" name="组合 1"/>
          <p:cNvGrpSpPr/>
          <p:nvPr/>
        </p:nvGrpSpPr>
        <p:grpSpPr>
          <a:xfrm>
            <a:off x="539552" y="1196752"/>
            <a:ext cx="7718623" cy="2774662"/>
            <a:chOff x="539552" y="1196752"/>
            <a:chExt cx="7718623" cy="2774662"/>
          </a:xfrm>
        </p:grpSpPr>
        <p:sp>
          <p:nvSpPr>
            <p:cNvPr id="16" name="矩形 10"/>
            <p:cNvSpPr>
              <a:spLocks noChangeArrowheads="1"/>
            </p:cNvSpPr>
            <p:nvPr/>
          </p:nvSpPr>
          <p:spPr bwMode="auto">
            <a:xfrm>
              <a:off x="615950" y="1476286"/>
              <a:ext cx="7642225" cy="2495128"/>
            </a:xfrm>
            <a:prstGeom prst="rect">
              <a:avLst/>
            </a:prstGeom>
            <a:solidFill>
              <a:schemeClr val="bg1"/>
            </a:solidFill>
            <a:ln w="25400">
              <a:solidFill>
                <a:srgbClr val="AE4845"/>
              </a:solidFill>
              <a:miter lim="800000"/>
            </a:ln>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pPr eaLnBrk="1" hangingPunct="1">
                <a:lnSpc>
                  <a:spcPct val="150000"/>
                </a:lnSpc>
              </a:pPr>
              <a:endParaRPr lang="en-US" altLang="zh-CN" dirty="0">
                <a:solidFill>
                  <a:schemeClr val="tx1"/>
                </a:solidFill>
                <a:sym typeface="仿宋_GB2312" charset="-122"/>
              </a:endParaRPr>
            </a:p>
            <a:p>
              <a:pPr eaLnBrk="1" hangingPunct="1">
                <a:lnSpc>
                  <a:spcPct val="150000"/>
                </a:lnSpc>
              </a:pPr>
              <a:r>
                <a:rPr lang="zh-CN" altLang="en-US" dirty="0">
                  <a:solidFill>
                    <a:schemeClr val="tx1"/>
                  </a:solidFill>
                  <a:sym typeface="仿宋_GB2312" charset="-122"/>
                </a:rPr>
                <a:t>公司内部设备及客户现场施工的标签规范如下，如客户有明确要求的，按客户要求执行。</a:t>
              </a:r>
              <a:r>
                <a:rPr lang="zh-CN" altLang="zh-CN" dirty="0">
                  <a:solidFill>
                    <a:schemeClr val="tx1"/>
                  </a:solidFill>
                  <a:sym typeface="仿宋_GB2312" charset="-122"/>
                </a:rPr>
                <a:t>：</a:t>
              </a:r>
              <a:endParaRPr lang="zh-CN" altLang="zh-CN" dirty="0">
                <a:solidFill>
                  <a:schemeClr val="tx1"/>
                </a:solidFill>
                <a:sym typeface="仿宋_GB2312" charset="-122"/>
              </a:endParaRPr>
            </a:p>
            <a:p>
              <a:pPr eaLnBrk="1" hangingPunct="1">
                <a:lnSpc>
                  <a:spcPct val="150000"/>
                </a:lnSpc>
              </a:pPr>
              <a:r>
                <a:rPr lang="zh-CN" altLang="zh-CN" sz="1400" b="0" dirty="0">
                  <a:solidFill>
                    <a:schemeClr val="tx1"/>
                  </a:solidFill>
                  <a:sym typeface="仿宋" panose="02010609060101010101" pitchFamily="49" charset="-122"/>
                </a:rPr>
                <a:t>(一) </a:t>
              </a:r>
              <a:r>
                <a:rPr lang="zh-CN" altLang="en-US" sz="1400" b="0" dirty="0">
                  <a:solidFill>
                    <a:schemeClr val="tx1"/>
                  </a:solidFill>
                  <a:sym typeface="仿宋" panose="02010609060101010101" pitchFamily="49" charset="-122"/>
                </a:rPr>
                <a:t>网线两端标签上需填写内</a:t>
              </a:r>
              <a:r>
                <a:rPr lang="en-US" altLang="zh-CN" sz="1400" b="0" dirty="0">
                  <a:solidFill>
                    <a:schemeClr val="tx1"/>
                  </a:solidFill>
                  <a:sym typeface="仿宋" panose="02010609060101010101" pitchFamily="49" charset="-122"/>
                </a:rPr>
                <a:t>/</a:t>
              </a:r>
              <a:r>
                <a:rPr lang="zh-CN" altLang="en-US" sz="1400" b="0" dirty="0">
                  <a:solidFill>
                    <a:schemeClr val="tx1"/>
                  </a:solidFill>
                  <a:sym typeface="仿宋" panose="02010609060101010101" pitchFamily="49" charset="-122"/>
                </a:rPr>
                <a:t>外网传输线、接入系统信息，光纤线标签上需填写内</a:t>
              </a:r>
              <a:r>
                <a:rPr lang="en-US" altLang="zh-CN" sz="1400" b="0" dirty="0">
                  <a:solidFill>
                    <a:schemeClr val="tx1"/>
                  </a:solidFill>
                  <a:sym typeface="仿宋" panose="02010609060101010101" pitchFamily="49" charset="-122"/>
                </a:rPr>
                <a:t>/</a:t>
              </a:r>
              <a:r>
                <a:rPr lang="zh-CN" altLang="en-US" sz="1400" b="0" dirty="0">
                  <a:solidFill>
                    <a:schemeClr val="tx1"/>
                  </a:solidFill>
                  <a:sym typeface="仿宋" panose="02010609060101010101" pitchFamily="49" charset="-122"/>
                </a:rPr>
                <a:t>外网光口传输线。</a:t>
              </a:r>
              <a:endParaRPr lang="zh-CN" altLang="zh-CN" sz="1400" b="0" dirty="0">
                <a:solidFill>
                  <a:schemeClr val="tx1"/>
                </a:solidFill>
                <a:sym typeface="仿宋" panose="02010609060101010101" pitchFamily="49" charset="-122"/>
              </a:endParaRPr>
            </a:p>
            <a:p>
              <a:pPr eaLnBrk="1" hangingPunct="1">
                <a:lnSpc>
                  <a:spcPct val="150000"/>
                </a:lnSpc>
              </a:pPr>
              <a:r>
                <a:rPr lang="zh-CN" altLang="zh-CN" sz="1400" b="0" dirty="0">
                  <a:solidFill>
                    <a:schemeClr val="tx1"/>
                  </a:solidFill>
                  <a:sym typeface="仿宋" panose="02010609060101010101" pitchFamily="49" charset="-122"/>
                </a:rPr>
                <a:t>(二) </a:t>
              </a:r>
              <a:r>
                <a:rPr lang="zh-CN" altLang="en-US" sz="1400" b="0" dirty="0">
                  <a:solidFill>
                    <a:schemeClr val="tx1"/>
                  </a:solidFill>
                  <a:sym typeface="仿宋" panose="02010609060101010101" pitchFamily="49" charset="-122"/>
                </a:rPr>
                <a:t>针对路由器和交换机，网线两端标签上需填写内</a:t>
              </a:r>
              <a:r>
                <a:rPr lang="en-US" altLang="zh-CN" sz="1400" b="0" dirty="0">
                  <a:solidFill>
                    <a:schemeClr val="tx1"/>
                  </a:solidFill>
                  <a:sym typeface="仿宋" panose="02010609060101010101" pitchFamily="49" charset="-122"/>
                </a:rPr>
                <a:t>/</a:t>
              </a:r>
              <a:r>
                <a:rPr lang="zh-CN" altLang="en-US" sz="1400" b="0" dirty="0">
                  <a:solidFill>
                    <a:schemeClr val="tx1"/>
                  </a:solidFill>
                  <a:sym typeface="仿宋" panose="02010609060101010101" pitchFamily="49" charset="-122"/>
                </a:rPr>
                <a:t>外网传输线。</a:t>
              </a:r>
              <a:endParaRPr lang="en-US" altLang="zh-CN" sz="1400" b="0" dirty="0">
                <a:solidFill>
                  <a:schemeClr val="tx1"/>
                </a:solidFill>
                <a:sym typeface="仿宋" panose="02010609060101010101" pitchFamily="49" charset="-122"/>
              </a:endParaRPr>
            </a:p>
            <a:p>
              <a:pPr eaLnBrk="1" hangingPunct="1">
                <a:lnSpc>
                  <a:spcPct val="150000"/>
                </a:lnSpc>
              </a:pPr>
              <a:r>
                <a:rPr lang="zh-CN" altLang="zh-CN" sz="1400" b="0" dirty="0">
                  <a:solidFill>
                    <a:schemeClr val="tx1"/>
                  </a:solidFill>
                  <a:sym typeface="仿宋" panose="02010609060101010101" pitchFamily="49" charset="-122"/>
                </a:rPr>
                <a:t>(三) </a:t>
              </a:r>
              <a:r>
                <a:rPr lang="zh-CN" altLang="en-US" sz="1400" b="0" dirty="0">
                  <a:solidFill>
                    <a:schemeClr val="tx1"/>
                  </a:solidFill>
                  <a:sym typeface="仿宋" panose="02010609060101010101" pitchFamily="49" charset="-122"/>
                </a:rPr>
                <a:t>网络边界设备需粘贴</a:t>
              </a:r>
              <a:r>
                <a:rPr lang="en-US" altLang="zh-CN" sz="1400" b="0" dirty="0">
                  <a:solidFill>
                    <a:schemeClr val="tx1"/>
                  </a:solidFill>
                  <a:sym typeface="仿宋" panose="02010609060101010101" pitchFamily="49" charset="-122"/>
                </a:rPr>
                <a:t>2</a:t>
              </a:r>
              <a:r>
                <a:rPr lang="zh-CN" altLang="en-US" sz="1400" b="0" dirty="0">
                  <a:solidFill>
                    <a:schemeClr val="tx1"/>
                  </a:solidFill>
                  <a:sym typeface="仿宋" panose="02010609060101010101" pitchFamily="49" charset="-122"/>
                </a:rPr>
                <a:t>个标签，左右不能反向。</a:t>
              </a:r>
              <a:endParaRPr lang="zh-CN" altLang="zh-CN" sz="1400" b="0" dirty="0">
                <a:solidFill>
                  <a:schemeClr val="tx1"/>
                </a:solidFill>
                <a:sym typeface="仿宋" panose="02010609060101010101" pitchFamily="49" charset="-122"/>
              </a:endParaRPr>
            </a:p>
          </p:txBody>
        </p:sp>
        <p:grpSp>
          <p:nvGrpSpPr>
            <p:cNvPr id="17" name="Group 4"/>
            <p:cNvGrpSpPr/>
            <p:nvPr/>
          </p:nvGrpSpPr>
          <p:grpSpPr bwMode="auto">
            <a:xfrm>
              <a:off x="539552" y="1196752"/>
              <a:ext cx="3097161" cy="559068"/>
              <a:chOff x="0" y="0"/>
              <a:chExt cx="1463" cy="403"/>
            </a:xfrm>
          </p:grpSpPr>
          <p:pic>
            <p:nvPicPr>
              <p:cNvPr id="18" name="圆角矩形 9"/>
              <p:cNvPicPr>
                <a:picLocks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463" cy="4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 name="Text Box 6"/>
              <p:cNvSpPr txBox="1">
                <a:spLocks noChangeArrowheads="1"/>
              </p:cNvSpPr>
              <p:nvPr/>
            </p:nvSpPr>
            <p:spPr bwMode="auto">
              <a:xfrm>
                <a:off x="53" y="39"/>
                <a:ext cx="1360" cy="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endParaRPr lang="zh-CN" altLang="en-US" sz="2400"/>
              </a:p>
            </p:txBody>
          </p:sp>
        </p:grpSp>
        <p:sp>
          <p:nvSpPr>
            <p:cNvPr id="20" name="TextBox 12"/>
            <p:cNvSpPr txBox="1">
              <a:spLocks noChangeArrowheads="1"/>
            </p:cNvSpPr>
            <p:nvPr/>
          </p:nvSpPr>
          <p:spPr bwMode="auto">
            <a:xfrm>
              <a:off x="725397" y="1196752"/>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1pPr>
              <a:lvl2pPr marL="742950" indent="-28575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2pPr>
              <a:lvl3pPr marL="11430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3pPr>
              <a:lvl4pPr marL="16002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4pPr>
              <a:lvl5pPr marL="2057400" indent="-228600" eaLnBrk="0" hangingPunc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5pPr>
              <a:lvl6pPr marL="25146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6pPr>
              <a:lvl7pPr marL="29718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7pPr>
              <a:lvl8pPr marL="34290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8pPr>
              <a:lvl9pPr marL="3886200" indent="-228600" eaLnBrk="0" fontAlgn="base" hangingPunct="0">
                <a:spcBef>
                  <a:spcPct val="0"/>
                </a:spcBef>
                <a:spcAft>
                  <a:spcPct val="0"/>
                </a:spcAft>
                <a:buFont typeface="Arial" panose="020B0604020202020204" pitchFamily="34" charset="0"/>
                <a:defRPr sz="1600" b="1">
                  <a:solidFill>
                    <a:schemeClr val="bg1"/>
                  </a:solidFill>
                  <a:latin typeface="微软雅黑" panose="020B0503020204020204" pitchFamily="34" charset="-122"/>
                  <a:ea typeface="微软雅黑" panose="020B0503020204020204" pitchFamily="34" charset="-122"/>
                  <a:sym typeface="Arial" panose="020B0604020202020204" pitchFamily="34" charset="0"/>
                </a:defRPr>
              </a:lvl9pPr>
            </a:lstStyle>
            <a:p>
              <a:r>
                <a:rPr lang="zh-CN" altLang="en-US" sz="2400" dirty="0">
                  <a:sym typeface="仿宋_GB2312" charset="-122"/>
                </a:rPr>
                <a:t>施工现场标签规范</a:t>
              </a:r>
              <a:endParaRPr lang="zh-CN" altLang="en-US" sz="2400" dirty="0">
                <a:sym typeface="仿宋_GB2312" charset="-122"/>
              </a:endParaRPr>
            </a:p>
          </p:txBody>
        </p:sp>
      </p:grpSp>
      <p:sp>
        <p:nvSpPr>
          <p:cNvPr id="21" name="矩形 1"/>
          <p:cNvSpPr>
            <a:spLocks noChangeArrowheads="1"/>
          </p:cNvSpPr>
          <p:nvPr/>
        </p:nvSpPr>
        <p:spPr bwMode="auto">
          <a:xfrm>
            <a:off x="1907133" y="755650"/>
            <a:ext cx="6985348" cy="77435"/>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22" name="TextBox 8"/>
          <p:cNvSpPr>
            <a:spLocks noChangeArrowheads="1"/>
          </p:cNvSpPr>
          <p:nvPr/>
        </p:nvSpPr>
        <p:spPr bwMode="auto">
          <a:xfrm>
            <a:off x="1907132" y="401430"/>
            <a:ext cx="12715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计算机管理 </a:t>
            </a:r>
            <a:endParaRPr lang="zh-CN" altLang="en-US" dirty="0">
              <a:ea typeface="微软雅黑" panose="020B0503020204020204" pitchFamily="34" charset="-122"/>
            </a:endParaRPr>
          </a:p>
        </p:txBody>
      </p:sp>
      <p:sp>
        <p:nvSpPr>
          <p:cNvPr id="23" name="TextBox 8"/>
          <p:cNvSpPr>
            <a:spLocks noChangeArrowheads="1"/>
          </p:cNvSpPr>
          <p:nvPr/>
        </p:nvSpPr>
        <p:spPr bwMode="auto">
          <a:xfrm>
            <a:off x="4345533" y="415925"/>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载体管理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4" name="TextBox 11"/>
          <p:cNvSpPr>
            <a:spLocks noChangeArrowheads="1"/>
          </p:cNvSpPr>
          <p:nvPr/>
        </p:nvSpPr>
        <p:spPr bwMode="auto">
          <a:xfrm>
            <a:off x="3134012" y="401430"/>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网络管理</a:t>
            </a:r>
            <a:endParaRPr lang="zh-CN" altLang="en-US" dirty="0">
              <a:ea typeface="微软雅黑" panose="020B0503020204020204" pitchFamily="34" charset="-122"/>
            </a:endParaRPr>
          </a:p>
        </p:txBody>
      </p:sp>
      <p:sp>
        <p:nvSpPr>
          <p:cNvPr id="25" name="直接连接符 14"/>
          <p:cNvSpPr>
            <a:spLocks noChangeShapeType="1"/>
          </p:cNvSpPr>
          <p:nvPr/>
        </p:nvSpPr>
        <p:spPr bwMode="auto">
          <a:xfrm>
            <a:off x="7990412" y="833085"/>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26" name="TextBox 8"/>
          <p:cNvSpPr>
            <a:spLocks noChangeArrowheads="1"/>
          </p:cNvSpPr>
          <p:nvPr/>
        </p:nvSpPr>
        <p:spPr bwMode="auto">
          <a:xfrm>
            <a:off x="6580733"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密码管理</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7" name="TextBox 8"/>
          <p:cNvSpPr>
            <a:spLocks noChangeArrowheads="1"/>
          </p:cNvSpPr>
          <p:nvPr/>
        </p:nvSpPr>
        <p:spPr bwMode="auto">
          <a:xfrm>
            <a:off x="5499646"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4D4D4D"/>
                </a:solidFill>
                <a:latin typeface="微软雅黑" panose="020B0503020204020204" pitchFamily="34" charset="-122"/>
                <a:ea typeface="微软雅黑" panose="020B0503020204020204" pitchFamily="34" charset="-122"/>
                <a:sym typeface="微软雅黑" panose="020B0503020204020204" pitchFamily="34" charset="-122"/>
              </a:rPr>
              <a:t>涉密设备</a:t>
            </a:r>
            <a:endParaRPr lang="zh-CN" altLang="en-US" sz="1600" dirty="0">
              <a:solidFill>
                <a:srgbClr val="4D4D4D"/>
              </a:solidFill>
              <a:latin typeface="微软雅黑" panose="020B0503020204020204" pitchFamily="34" charset="-122"/>
              <a:ea typeface="微软雅黑" panose="020B0503020204020204" pitchFamily="34" charset="-122"/>
            </a:endParaRPr>
          </a:p>
        </p:txBody>
      </p:sp>
      <p:sp>
        <p:nvSpPr>
          <p:cNvPr id="28" name="TextBox 8"/>
          <p:cNvSpPr>
            <a:spLocks noChangeArrowheads="1"/>
          </p:cNvSpPr>
          <p:nvPr/>
        </p:nvSpPr>
        <p:spPr bwMode="auto">
          <a:xfrm>
            <a:off x="7738536"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0" hangingPunct="0"/>
            <a:r>
              <a:rPr lang="zh-CN" altLang="en-US" sz="1600" dirty="0">
                <a:solidFill>
                  <a:srgbClr val="009900"/>
                </a:solidFill>
                <a:latin typeface="微软雅黑" panose="020B0503020204020204" pitchFamily="34" charset="-122"/>
                <a:ea typeface="微软雅黑" panose="020B0503020204020204" pitchFamily="34" charset="-122"/>
                <a:sym typeface="微软雅黑" panose="020B0503020204020204" pitchFamily="34" charset="-122"/>
              </a:rPr>
              <a:t>线路设备</a:t>
            </a:r>
            <a:endParaRPr lang="zh-CN" altLang="en-US" sz="1600" dirty="0">
              <a:solidFill>
                <a:srgbClr val="009900"/>
              </a:solidFill>
              <a:latin typeface="微软雅黑" panose="020B0503020204020204" pitchFamily="34" charset="-122"/>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WordArt 2" descr="water"/>
          <p:cNvSpPr>
            <a:spLocks noChangeArrowheads="1" noChangeShapeType="1"/>
          </p:cNvSpPr>
          <p:nvPr/>
        </p:nvSpPr>
        <p:spPr bwMode="auto">
          <a:xfrm>
            <a:off x="1260475" y="2638425"/>
            <a:ext cx="6408738" cy="1368425"/>
          </a:xfrm>
          <a:prstGeom prst="rect">
            <a:avLst/>
          </a:prstGeom>
        </p:spPr>
        <p:txBody>
          <a:bodyPr wrap="none" fromWordArt="1">
            <a:prstTxWarp prst="textPlain">
              <a:avLst>
                <a:gd name="adj" fmla="val 50000"/>
              </a:avLst>
            </a:prstTxWarp>
          </a:bodyPr>
          <a:lstStyle/>
          <a:p>
            <a:pPr algn="ctr"/>
            <a:r>
              <a:rPr lang="zh-CN" altLang="en-US" sz="3600" kern="10" dirty="0">
                <a:ln w="9525">
                  <a:solidFill>
                    <a:srgbClr val="006600"/>
                  </a:solidFill>
                  <a:round/>
                </a:ln>
                <a:blipFill dpi="0" rotWithShape="0">
                  <a:blip r:embed="rId1"/>
                  <a:srcRect/>
                  <a:tile tx="0" ty="0" sx="100000" sy="100000" flip="none" algn="tl"/>
                </a:blipFill>
                <a:effectLst>
                  <a:outerShdw dist="107763" dir="13500000" sx="125000" sy="125000" rotWithShape="0">
                    <a:srgbClr val="C7DFD3">
                      <a:alpha val="75000"/>
                    </a:srgbClr>
                  </a:outerShdw>
                </a:effectLst>
                <a:latin typeface="黑体" panose="02010609060101010101" pitchFamily="49" charset="-122"/>
                <a:ea typeface="黑体" panose="02010609060101010101" pitchFamily="49" charset="-122"/>
              </a:rPr>
              <a:t>安全是我们的生命线！</a:t>
            </a:r>
            <a:endParaRPr lang="zh-CN" altLang="en-US" sz="3600" kern="10" dirty="0">
              <a:ln w="9525">
                <a:solidFill>
                  <a:srgbClr val="006600"/>
                </a:solidFill>
                <a:round/>
              </a:ln>
              <a:blipFill dpi="0" rotWithShape="0">
                <a:blip r:embed="rId1"/>
                <a:srcRect/>
                <a:tile tx="0" ty="0" sx="100000" sy="100000" flip="none" algn="tl"/>
              </a:blipFill>
              <a:effectLst>
                <a:outerShdw dist="107763" dir="13500000" sx="125000" sy="125000" rotWithShape="0">
                  <a:srgbClr val="C7DFD3">
                    <a:alpha val="75000"/>
                  </a:srgbClr>
                </a:outerShdw>
              </a:effectLst>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mph" presetSubtype="0" fill="hold" grpId="0" nodeType="clickEffect">
                                  <p:stCondLst>
                                    <p:cond delay="0"/>
                                  </p:stCondLst>
                                  <p:childTnLst>
                                    <p:animClr clrSpc="hsl" dir="cw">
                                      <p:cBhvr override="childStyle">
                                        <p:cTn id="6" dur="500" fill="hold"/>
                                        <p:tgtEl>
                                          <p:spTgt spid="49154"/>
                                        </p:tgtEl>
                                        <p:attrNameLst>
                                          <p:attrName>style.color</p:attrName>
                                        </p:attrNameLst>
                                      </p:cBhvr>
                                      <p:by>
                                        <p:hsl h="0" s="-12549" l="-25098"/>
                                      </p:by>
                                    </p:animClr>
                                    <p:animClr clrSpc="hsl" dir="cw">
                                      <p:cBhvr>
                                        <p:cTn id="7" dur="500" fill="hold"/>
                                        <p:tgtEl>
                                          <p:spTgt spid="49154"/>
                                        </p:tgtEl>
                                        <p:attrNameLst>
                                          <p:attrName>fillcolor</p:attrName>
                                        </p:attrNameLst>
                                      </p:cBhvr>
                                      <p:by>
                                        <p:hsl h="0" s="-12549" l="-25098"/>
                                      </p:by>
                                    </p:animClr>
                                    <p:animClr clrSpc="hsl" dir="cw">
                                      <p:cBhvr>
                                        <p:cTn id="8" dur="500" fill="hold"/>
                                        <p:tgtEl>
                                          <p:spTgt spid="49154"/>
                                        </p:tgtEl>
                                        <p:attrNameLst>
                                          <p:attrName>stroke.color</p:attrName>
                                        </p:attrNameLst>
                                      </p:cBhvr>
                                      <p:by>
                                        <p:hsl h="0" s="-12549" l="-25098"/>
                                      </p:by>
                                    </p:animClr>
                                    <p:set>
                                      <p:cBhvr>
                                        <p:cTn id="9" dur="500" fill="hold"/>
                                        <p:tgtEl>
                                          <p:spTgt spid="49154"/>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15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835696" y="2204864"/>
            <a:ext cx="5616624" cy="1446550"/>
          </a:xfrm>
          <a:prstGeom prst="rect">
            <a:avLst/>
          </a:prstGeom>
          <a:noFill/>
        </p:spPr>
        <p:txBody>
          <a:bodyPr wrap="square" lIns="91440" tIns="45720" rIns="91440" bIns="45720">
            <a:sp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ctr"/>
            <a:r>
              <a:rPr lang="en-US" altLang="zh-CN" sz="8800" b="1" cap="all" spc="0" dirty="0">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rPr>
              <a:t>THANKYOU</a:t>
            </a:r>
            <a:endParaRPr lang="zh-CN" altLang="en-US" sz="8800" b="1" cap="all" spc="0" dirty="0">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ppt_w</p:attrName>
                                        </p:attrNameLst>
                                      </p:cBhvr>
                                      <p:tavLst>
                                        <p:tav tm="0" fmla="#ppt_w*sin(2.5*pi*$)">
                                          <p:val>
                                            <p:fltVal val="0"/>
                                          </p:val>
                                        </p:tav>
                                        <p:tav tm="100000">
                                          <p:val>
                                            <p:fltVal val="1"/>
                                          </p:val>
                                        </p:tav>
                                      </p:tavLst>
                                    </p:anim>
                                    <p:anim calcmode="lin" valueType="num">
                                      <p:cBhvr>
                                        <p:cTn id="9" dur="20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组合 50"/>
          <p:cNvGrpSpPr/>
          <p:nvPr/>
        </p:nvGrpSpPr>
        <p:grpSpPr>
          <a:xfrm>
            <a:off x="1794933" y="925689"/>
            <a:ext cx="5083181" cy="5361053"/>
            <a:chOff x="3052937" y="1628800"/>
            <a:chExt cx="3031231" cy="3247255"/>
          </a:xfrm>
        </p:grpSpPr>
        <p:sp>
          <p:nvSpPr>
            <p:cNvPr id="52" name="任意多边形 51"/>
            <p:cNvSpPr/>
            <p:nvPr/>
          </p:nvSpPr>
          <p:spPr>
            <a:xfrm>
              <a:off x="4064496" y="1628800"/>
              <a:ext cx="1015007" cy="1015007"/>
            </a:xfrm>
            <a:custGeom>
              <a:avLst/>
              <a:gdLst>
                <a:gd name="connsiteX0" fmla="*/ 0 w 1015007"/>
                <a:gd name="connsiteY0" fmla="*/ 507504 h 1015007"/>
                <a:gd name="connsiteX1" fmla="*/ 507504 w 1015007"/>
                <a:gd name="connsiteY1" fmla="*/ 0 h 1015007"/>
                <a:gd name="connsiteX2" fmla="*/ 1015008 w 1015007"/>
                <a:gd name="connsiteY2" fmla="*/ 507504 h 1015007"/>
                <a:gd name="connsiteX3" fmla="*/ 507504 w 1015007"/>
                <a:gd name="connsiteY3" fmla="*/ 1015008 h 1015007"/>
                <a:gd name="connsiteX4" fmla="*/ 0 w 1015007"/>
                <a:gd name="connsiteY4" fmla="*/ 507504 h 1015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007" h="1015007">
                  <a:moveTo>
                    <a:pt x="0" y="507504"/>
                  </a:moveTo>
                  <a:cubicBezTo>
                    <a:pt x="0" y="227217"/>
                    <a:pt x="227217" y="0"/>
                    <a:pt x="507504" y="0"/>
                  </a:cubicBezTo>
                  <a:cubicBezTo>
                    <a:pt x="787791" y="0"/>
                    <a:pt x="1015008" y="227217"/>
                    <a:pt x="1015008" y="507504"/>
                  </a:cubicBezTo>
                  <a:cubicBezTo>
                    <a:pt x="1015008" y="787791"/>
                    <a:pt x="787791" y="1015008"/>
                    <a:pt x="507504" y="1015008"/>
                  </a:cubicBezTo>
                  <a:cubicBezTo>
                    <a:pt x="227217" y="1015008"/>
                    <a:pt x="0" y="787791"/>
                    <a:pt x="0" y="507504"/>
                  </a:cubicBezTo>
                  <a:close/>
                </a:path>
              </a:pathLst>
            </a:custGeom>
            <a:scene3d>
              <a:camera prst="orthographicFront"/>
              <a:lightRig rig="flat" dir="t"/>
            </a:scene3d>
            <a:sp3d prstMaterial="plastic">
              <a:bevelT w="120900" h="88900"/>
              <a:bevelB w="88900" h="31750" prst="angle"/>
            </a:sp3d>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txBody>
            <a:bodyPr spcFirstLastPara="0" vert="horz" wrap="square" lIns="176584" tIns="176584" rIns="176584" bIns="176584" numCol="1" spcCol="1270" anchor="ctr" anchorCtr="0">
              <a:noAutofit/>
            </a:bodyPr>
            <a:lstStyle/>
            <a:p>
              <a:pPr lvl="0" algn="ctr" defTabSz="977900">
                <a:lnSpc>
                  <a:spcPct val="90000"/>
                </a:lnSpc>
                <a:spcBef>
                  <a:spcPct val="0"/>
                </a:spcBef>
                <a:spcAft>
                  <a:spcPct val="35000"/>
                </a:spcAft>
              </a:pPr>
              <a:endParaRPr lang="zh-CN" altLang="en-US" sz="2200" kern="1200" dirty="0"/>
            </a:p>
          </p:txBody>
        </p:sp>
        <p:sp>
          <p:nvSpPr>
            <p:cNvPr id="54" name="任意多边形 53"/>
            <p:cNvSpPr/>
            <p:nvPr/>
          </p:nvSpPr>
          <p:spPr>
            <a:xfrm>
              <a:off x="5004048" y="2204864"/>
              <a:ext cx="1015007" cy="1015007"/>
            </a:xfrm>
            <a:custGeom>
              <a:avLst/>
              <a:gdLst>
                <a:gd name="connsiteX0" fmla="*/ 0 w 1015007"/>
                <a:gd name="connsiteY0" fmla="*/ 507504 h 1015007"/>
                <a:gd name="connsiteX1" fmla="*/ 507504 w 1015007"/>
                <a:gd name="connsiteY1" fmla="*/ 0 h 1015007"/>
                <a:gd name="connsiteX2" fmla="*/ 1015008 w 1015007"/>
                <a:gd name="connsiteY2" fmla="*/ 507504 h 1015007"/>
                <a:gd name="connsiteX3" fmla="*/ 507504 w 1015007"/>
                <a:gd name="connsiteY3" fmla="*/ 1015008 h 1015007"/>
                <a:gd name="connsiteX4" fmla="*/ 0 w 1015007"/>
                <a:gd name="connsiteY4" fmla="*/ 507504 h 1015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007" h="1015007">
                  <a:moveTo>
                    <a:pt x="0" y="507504"/>
                  </a:moveTo>
                  <a:cubicBezTo>
                    <a:pt x="0" y="227217"/>
                    <a:pt x="227217" y="0"/>
                    <a:pt x="507504" y="0"/>
                  </a:cubicBezTo>
                  <a:cubicBezTo>
                    <a:pt x="787791" y="0"/>
                    <a:pt x="1015008" y="227217"/>
                    <a:pt x="1015008" y="507504"/>
                  </a:cubicBezTo>
                  <a:cubicBezTo>
                    <a:pt x="1015008" y="787791"/>
                    <a:pt x="787791" y="1015008"/>
                    <a:pt x="507504" y="1015008"/>
                  </a:cubicBezTo>
                  <a:cubicBezTo>
                    <a:pt x="227217" y="1015008"/>
                    <a:pt x="0" y="787791"/>
                    <a:pt x="0" y="507504"/>
                  </a:cubicBezTo>
                  <a:close/>
                </a:path>
              </a:pathLst>
            </a:custGeom>
            <a:scene3d>
              <a:camera prst="orthographicFront"/>
              <a:lightRig rig="flat" dir="t"/>
            </a:scene3d>
            <a:sp3d prstMaterial="plastic">
              <a:bevelT w="120900" h="88900"/>
              <a:bevelB w="88900" h="31750" prst="angle"/>
            </a:sp3d>
          </p:spPr>
          <p:style>
            <a:lnRef idx="0">
              <a:schemeClr val="lt1">
                <a:hueOff val="0"/>
                <a:satOff val="0"/>
                <a:lumOff val="0"/>
                <a:alphaOff val="0"/>
              </a:schemeClr>
            </a:lnRef>
            <a:fillRef idx="3">
              <a:schemeClr val="accent3">
                <a:hueOff val="0"/>
                <a:satOff val="0"/>
                <a:lumOff val="0"/>
                <a:alphaOff val="0"/>
              </a:schemeClr>
            </a:fillRef>
            <a:effectRef idx="2">
              <a:schemeClr val="accent3">
                <a:hueOff val="0"/>
                <a:satOff val="0"/>
                <a:lumOff val="0"/>
                <a:alphaOff val="0"/>
              </a:schemeClr>
            </a:effectRef>
            <a:fontRef idx="minor">
              <a:schemeClr val="lt1"/>
            </a:fontRef>
          </p:style>
          <p:txBody>
            <a:bodyPr spcFirstLastPara="0" vert="horz" wrap="square" lIns="176584" tIns="176584" rIns="176584" bIns="176584" numCol="1" spcCol="1270" anchor="ctr" anchorCtr="0">
              <a:noAutofit/>
            </a:bodyPr>
            <a:lstStyle/>
            <a:p>
              <a:pPr lvl="0" algn="ctr" defTabSz="977900">
                <a:lnSpc>
                  <a:spcPct val="90000"/>
                </a:lnSpc>
                <a:spcBef>
                  <a:spcPct val="0"/>
                </a:spcBef>
                <a:spcAft>
                  <a:spcPct val="35000"/>
                </a:spcAft>
              </a:pPr>
              <a:endParaRPr lang="zh-CN" altLang="en-US" sz="2200" kern="1200" dirty="0"/>
            </a:p>
          </p:txBody>
        </p:sp>
        <p:sp>
          <p:nvSpPr>
            <p:cNvPr id="56" name="任意多边形 55"/>
            <p:cNvSpPr/>
            <p:nvPr/>
          </p:nvSpPr>
          <p:spPr>
            <a:xfrm>
              <a:off x="5069161" y="3429000"/>
              <a:ext cx="1015007" cy="1015007"/>
            </a:xfrm>
            <a:custGeom>
              <a:avLst/>
              <a:gdLst>
                <a:gd name="connsiteX0" fmla="*/ 0 w 1015007"/>
                <a:gd name="connsiteY0" fmla="*/ 507504 h 1015007"/>
                <a:gd name="connsiteX1" fmla="*/ 507504 w 1015007"/>
                <a:gd name="connsiteY1" fmla="*/ 0 h 1015007"/>
                <a:gd name="connsiteX2" fmla="*/ 1015008 w 1015007"/>
                <a:gd name="connsiteY2" fmla="*/ 507504 h 1015007"/>
                <a:gd name="connsiteX3" fmla="*/ 507504 w 1015007"/>
                <a:gd name="connsiteY3" fmla="*/ 1015008 h 1015007"/>
                <a:gd name="connsiteX4" fmla="*/ 0 w 1015007"/>
                <a:gd name="connsiteY4" fmla="*/ 507504 h 1015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007" h="1015007">
                  <a:moveTo>
                    <a:pt x="0" y="507504"/>
                  </a:moveTo>
                  <a:cubicBezTo>
                    <a:pt x="0" y="227217"/>
                    <a:pt x="227217" y="0"/>
                    <a:pt x="507504" y="0"/>
                  </a:cubicBezTo>
                  <a:cubicBezTo>
                    <a:pt x="787791" y="0"/>
                    <a:pt x="1015008" y="227217"/>
                    <a:pt x="1015008" y="507504"/>
                  </a:cubicBezTo>
                  <a:cubicBezTo>
                    <a:pt x="1015008" y="787791"/>
                    <a:pt x="787791" y="1015008"/>
                    <a:pt x="507504" y="1015008"/>
                  </a:cubicBezTo>
                  <a:cubicBezTo>
                    <a:pt x="227217" y="1015008"/>
                    <a:pt x="0" y="787791"/>
                    <a:pt x="0" y="507504"/>
                  </a:cubicBezTo>
                  <a:close/>
                </a:path>
              </a:pathLst>
            </a:custGeom>
            <a:scene3d>
              <a:camera prst="orthographicFront"/>
              <a:lightRig rig="flat" dir="t"/>
            </a:scene3d>
            <a:sp3d prstMaterial="plastic">
              <a:bevelT w="120900" h="88900"/>
              <a:bevelB w="88900" h="31750" prst="angle"/>
            </a:sp3d>
          </p:spPr>
          <p:style>
            <a:lnRef idx="0">
              <a:schemeClr val="lt1">
                <a:hueOff val="0"/>
                <a:satOff val="0"/>
                <a:lumOff val="0"/>
                <a:alphaOff val="0"/>
              </a:schemeClr>
            </a:lnRef>
            <a:fillRef idx="3">
              <a:schemeClr val="accent4">
                <a:hueOff val="0"/>
                <a:satOff val="0"/>
                <a:lumOff val="0"/>
                <a:alphaOff val="0"/>
              </a:schemeClr>
            </a:fillRef>
            <a:effectRef idx="2">
              <a:schemeClr val="accent4">
                <a:hueOff val="0"/>
                <a:satOff val="0"/>
                <a:lumOff val="0"/>
                <a:alphaOff val="0"/>
              </a:schemeClr>
            </a:effectRef>
            <a:fontRef idx="minor">
              <a:schemeClr val="lt1"/>
            </a:fontRef>
          </p:style>
          <p:txBody>
            <a:bodyPr spcFirstLastPara="0" vert="horz" wrap="square" lIns="176584" tIns="176584" rIns="176584" bIns="176584" numCol="1" spcCol="1270" anchor="ctr" anchorCtr="0">
              <a:noAutofit/>
            </a:bodyPr>
            <a:lstStyle/>
            <a:p>
              <a:pPr lvl="0" algn="ctr" defTabSz="977900">
                <a:lnSpc>
                  <a:spcPct val="90000"/>
                </a:lnSpc>
                <a:spcBef>
                  <a:spcPct val="0"/>
                </a:spcBef>
                <a:spcAft>
                  <a:spcPct val="35000"/>
                </a:spcAft>
              </a:pPr>
              <a:endParaRPr lang="zh-CN" altLang="en-US" sz="2200" kern="1200"/>
            </a:p>
          </p:txBody>
        </p:sp>
        <p:sp>
          <p:nvSpPr>
            <p:cNvPr id="58" name="任意多边形 57"/>
            <p:cNvSpPr/>
            <p:nvPr/>
          </p:nvSpPr>
          <p:spPr>
            <a:xfrm>
              <a:off x="4064496" y="3861048"/>
              <a:ext cx="1015007" cy="1015007"/>
            </a:xfrm>
            <a:custGeom>
              <a:avLst/>
              <a:gdLst>
                <a:gd name="connsiteX0" fmla="*/ 0 w 1015007"/>
                <a:gd name="connsiteY0" fmla="*/ 507504 h 1015007"/>
                <a:gd name="connsiteX1" fmla="*/ 507504 w 1015007"/>
                <a:gd name="connsiteY1" fmla="*/ 0 h 1015007"/>
                <a:gd name="connsiteX2" fmla="*/ 1015008 w 1015007"/>
                <a:gd name="connsiteY2" fmla="*/ 507504 h 1015007"/>
                <a:gd name="connsiteX3" fmla="*/ 507504 w 1015007"/>
                <a:gd name="connsiteY3" fmla="*/ 1015008 h 1015007"/>
                <a:gd name="connsiteX4" fmla="*/ 0 w 1015007"/>
                <a:gd name="connsiteY4" fmla="*/ 507504 h 1015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007" h="1015007">
                  <a:moveTo>
                    <a:pt x="0" y="507504"/>
                  </a:moveTo>
                  <a:cubicBezTo>
                    <a:pt x="0" y="227217"/>
                    <a:pt x="227217" y="0"/>
                    <a:pt x="507504" y="0"/>
                  </a:cubicBezTo>
                  <a:cubicBezTo>
                    <a:pt x="787791" y="0"/>
                    <a:pt x="1015008" y="227217"/>
                    <a:pt x="1015008" y="507504"/>
                  </a:cubicBezTo>
                  <a:cubicBezTo>
                    <a:pt x="1015008" y="787791"/>
                    <a:pt x="787791" y="1015008"/>
                    <a:pt x="507504" y="1015008"/>
                  </a:cubicBezTo>
                  <a:cubicBezTo>
                    <a:pt x="227217" y="1015008"/>
                    <a:pt x="0" y="787791"/>
                    <a:pt x="0" y="507504"/>
                  </a:cubicBezTo>
                  <a:close/>
                </a:path>
              </a:pathLst>
            </a:custGeom>
            <a:scene3d>
              <a:camera prst="orthographicFront"/>
              <a:lightRig rig="flat" dir="t"/>
            </a:scene3d>
            <a:sp3d prstMaterial="plastic">
              <a:bevelT w="120900" h="88900"/>
              <a:bevelB w="88900" h="31750" prst="angle"/>
            </a:sp3d>
          </p:spPr>
          <p:style>
            <a:lnRef idx="0">
              <a:schemeClr val="lt1">
                <a:hueOff val="0"/>
                <a:satOff val="0"/>
                <a:lumOff val="0"/>
                <a:alphaOff val="0"/>
              </a:schemeClr>
            </a:lnRef>
            <a:fillRef idx="3">
              <a:schemeClr val="accent5">
                <a:hueOff val="0"/>
                <a:satOff val="0"/>
                <a:lumOff val="0"/>
                <a:alphaOff val="0"/>
              </a:schemeClr>
            </a:fillRef>
            <a:effectRef idx="2">
              <a:schemeClr val="accent5">
                <a:hueOff val="0"/>
                <a:satOff val="0"/>
                <a:lumOff val="0"/>
                <a:alphaOff val="0"/>
              </a:schemeClr>
            </a:effectRef>
            <a:fontRef idx="minor">
              <a:schemeClr val="lt1"/>
            </a:fontRef>
          </p:style>
          <p:txBody>
            <a:bodyPr spcFirstLastPara="0" vert="horz" wrap="square" lIns="176584" tIns="176584" rIns="176584" bIns="176584" numCol="1" spcCol="1270" anchor="ctr" anchorCtr="0">
              <a:noAutofit/>
            </a:bodyPr>
            <a:lstStyle/>
            <a:p>
              <a:pPr lvl="0" algn="ctr" defTabSz="977900">
                <a:lnSpc>
                  <a:spcPct val="90000"/>
                </a:lnSpc>
                <a:spcBef>
                  <a:spcPct val="0"/>
                </a:spcBef>
                <a:spcAft>
                  <a:spcPct val="35000"/>
                </a:spcAft>
              </a:pPr>
              <a:endParaRPr lang="zh-CN" altLang="en-US" sz="2200" kern="1200"/>
            </a:p>
          </p:txBody>
        </p:sp>
        <p:sp>
          <p:nvSpPr>
            <p:cNvPr id="60" name="任意多边形 59"/>
            <p:cNvSpPr/>
            <p:nvPr/>
          </p:nvSpPr>
          <p:spPr>
            <a:xfrm>
              <a:off x="3052937" y="3356992"/>
              <a:ext cx="1015007" cy="1015007"/>
            </a:xfrm>
            <a:custGeom>
              <a:avLst/>
              <a:gdLst>
                <a:gd name="connsiteX0" fmla="*/ 0 w 1015007"/>
                <a:gd name="connsiteY0" fmla="*/ 507504 h 1015007"/>
                <a:gd name="connsiteX1" fmla="*/ 507504 w 1015007"/>
                <a:gd name="connsiteY1" fmla="*/ 0 h 1015007"/>
                <a:gd name="connsiteX2" fmla="*/ 1015008 w 1015007"/>
                <a:gd name="connsiteY2" fmla="*/ 507504 h 1015007"/>
                <a:gd name="connsiteX3" fmla="*/ 507504 w 1015007"/>
                <a:gd name="connsiteY3" fmla="*/ 1015008 h 1015007"/>
                <a:gd name="connsiteX4" fmla="*/ 0 w 1015007"/>
                <a:gd name="connsiteY4" fmla="*/ 507504 h 1015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007" h="1015007">
                  <a:moveTo>
                    <a:pt x="0" y="507504"/>
                  </a:moveTo>
                  <a:cubicBezTo>
                    <a:pt x="0" y="227217"/>
                    <a:pt x="227217" y="0"/>
                    <a:pt x="507504" y="0"/>
                  </a:cubicBezTo>
                  <a:cubicBezTo>
                    <a:pt x="787791" y="0"/>
                    <a:pt x="1015008" y="227217"/>
                    <a:pt x="1015008" y="507504"/>
                  </a:cubicBezTo>
                  <a:cubicBezTo>
                    <a:pt x="1015008" y="787791"/>
                    <a:pt x="787791" y="1015008"/>
                    <a:pt x="507504" y="1015008"/>
                  </a:cubicBezTo>
                  <a:cubicBezTo>
                    <a:pt x="227217" y="1015008"/>
                    <a:pt x="0" y="787791"/>
                    <a:pt x="0" y="507504"/>
                  </a:cubicBezTo>
                  <a:close/>
                </a:path>
              </a:pathLst>
            </a:custGeom>
            <a:scene3d>
              <a:camera prst="orthographicFront"/>
              <a:lightRig rig="flat" dir="t"/>
            </a:scene3d>
            <a:sp3d prstMaterial="plastic">
              <a:bevelT w="120900" h="88900"/>
              <a:bevelB w="88900" h="31750" prst="angle"/>
            </a:sp3d>
          </p:spPr>
          <p:style>
            <a:lnRef idx="0">
              <a:schemeClr val="lt1">
                <a:hueOff val="0"/>
                <a:satOff val="0"/>
                <a:lumOff val="0"/>
                <a:alphaOff val="0"/>
              </a:schemeClr>
            </a:lnRef>
            <a:fillRef idx="3">
              <a:schemeClr val="accent6">
                <a:hueOff val="0"/>
                <a:satOff val="0"/>
                <a:lumOff val="0"/>
                <a:alphaOff val="0"/>
              </a:schemeClr>
            </a:fillRef>
            <a:effectRef idx="2">
              <a:schemeClr val="accent6">
                <a:hueOff val="0"/>
                <a:satOff val="0"/>
                <a:lumOff val="0"/>
                <a:alphaOff val="0"/>
              </a:schemeClr>
            </a:effectRef>
            <a:fontRef idx="minor">
              <a:schemeClr val="lt1"/>
            </a:fontRef>
          </p:style>
          <p:txBody>
            <a:bodyPr spcFirstLastPara="0" vert="horz" wrap="square" lIns="176584" tIns="176584" rIns="176584" bIns="176584" numCol="1" spcCol="1270" anchor="ctr" anchorCtr="0">
              <a:noAutofit/>
            </a:bodyPr>
            <a:lstStyle/>
            <a:p>
              <a:pPr lvl="0" algn="ctr" defTabSz="977900">
                <a:lnSpc>
                  <a:spcPct val="90000"/>
                </a:lnSpc>
                <a:spcBef>
                  <a:spcPct val="0"/>
                </a:spcBef>
                <a:spcAft>
                  <a:spcPct val="35000"/>
                </a:spcAft>
              </a:pPr>
              <a:endParaRPr lang="zh-CN" altLang="en-US" sz="2200" kern="1200"/>
            </a:p>
          </p:txBody>
        </p:sp>
        <p:sp>
          <p:nvSpPr>
            <p:cNvPr id="62" name="任意多边形 61"/>
            <p:cNvSpPr/>
            <p:nvPr/>
          </p:nvSpPr>
          <p:spPr>
            <a:xfrm>
              <a:off x="3052937" y="2132856"/>
              <a:ext cx="1015007" cy="1015007"/>
            </a:xfrm>
            <a:custGeom>
              <a:avLst/>
              <a:gdLst>
                <a:gd name="connsiteX0" fmla="*/ 0 w 1015007"/>
                <a:gd name="connsiteY0" fmla="*/ 507504 h 1015007"/>
                <a:gd name="connsiteX1" fmla="*/ 507504 w 1015007"/>
                <a:gd name="connsiteY1" fmla="*/ 0 h 1015007"/>
                <a:gd name="connsiteX2" fmla="*/ 1015008 w 1015007"/>
                <a:gd name="connsiteY2" fmla="*/ 507504 h 1015007"/>
                <a:gd name="connsiteX3" fmla="*/ 507504 w 1015007"/>
                <a:gd name="connsiteY3" fmla="*/ 1015008 h 1015007"/>
                <a:gd name="connsiteX4" fmla="*/ 0 w 1015007"/>
                <a:gd name="connsiteY4" fmla="*/ 507504 h 10150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007" h="1015007">
                  <a:moveTo>
                    <a:pt x="0" y="507504"/>
                  </a:moveTo>
                  <a:cubicBezTo>
                    <a:pt x="0" y="227217"/>
                    <a:pt x="227217" y="0"/>
                    <a:pt x="507504" y="0"/>
                  </a:cubicBezTo>
                  <a:cubicBezTo>
                    <a:pt x="787791" y="0"/>
                    <a:pt x="1015008" y="227217"/>
                    <a:pt x="1015008" y="507504"/>
                  </a:cubicBezTo>
                  <a:cubicBezTo>
                    <a:pt x="1015008" y="787791"/>
                    <a:pt x="787791" y="1015008"/>
                    <a:pt x="507504" y="1015008"/>
                  </a:cubicBezTo>
                  <a:cubicBezTo>
                    <a:pt x="227217" y="1015008"/>
                    <a:pt x="0" y="787791"/>
                    <a:pt x="0" y="507504"/>
                  </a:cubicBezTo>
                  <a:close/>
                </a:path>
              </a:pathLst>
            </a:custGeom>
            <a:solidFill>
              <a:schemeClr val="bg2">
                <a:lumMod val="50000"/>
              </a:schemeClr>
            </a:solidFill>
            <a:scene3d>
              <a:camera prst="orthographicFront"/>
              <a:lightRig rig="flat" dir="t"/>
            </a:scene3d>
            <a:sp3d prstMaterial="plastic">
              <a:bevelT w="120900" h="88900"/>
              <a:bevelB w="88900" h="31750" prst="angle"/>
            </a:sp3d>
          </p:spPr>
          <p:style>
            <a:lnRef idx="0">
              <a:schemeClr val="lt1">
                <a:hueOff val="0"/>
                <a:satOff val="0"/>
                <a:lumOff val="0"/>
                <a:alphaOff val="0"/>
              </a:schemeClr>
            </a:lnRef>
            <a:fillRef idx="3">
              <a:schemeClr val="accent2">
                <a:hueOff val="0"/>
                <a:satOff val="0"/>
                <a:lumOff val="0"/>
                <a:alphaOff val="0"/>
              </a:schemeClr>
            </a:fillRef>
            <a:effectRef idx="2">
              <a:schemeClr val="accent2">
                <a:hueOff val="0"/>
                <a:satOff val="0"/>
                <a:lumOff val="0"/>
                <a:alphaOff val="0"/>
              </a:schemeClr>
            </a:effectRef>
            <a:fontRef idx="minor">
              <a:schemeClr val="lt1"/>
            </a:fontRef>
          </p:style>
          <p:txBody>
            <a:bodyPr spcFirstLastPara="0" vert="horz" wrap="square" lIns="176584" tIns="176584" rIns="176584" bIns="176584" numCol="1" spcCol="1270" anchor="ctr" anchorCtr="0">
              <a:noAutofit/>
            </a:bodyPr>
            <a:lstStyle/>
            <a:p>
              <a:pPr lvl="0" algn="ctr" defTabSz="977900">
                <a:lnSpc>
                  <a:spcPct val="90000"/>
                </a:lnSpc>
                <a:spcBef>
                  <a:spcPct val="0"/>
                </a:spcBef>
                <a:spcAft>
                  <a:spcPct val="35000"/>
                </a:spcAft>
              </a:pPr>
              <a:endParaRPr lang="zh-CN" altLang="en-US" sz="2200" kern="1200" dirty="0"/>
            </a:p>
          </p:txBody>
        </p:sp>
      </p:grpSp>
      <p:sp>
        <p:nvSpPr>
          <p:cNvPr id="65" name="TextBox 8"/>
          <p:cNvSpPr>
            <a:spLocks noChangeArrowheads="1"/>
          </p:cNvSpPr>
          <p:nvPr/>
        </p:nvSpPr>
        <p:spPr bwMode="auto">
          <a:xfrm>
            <a:off x="5390028" y="2576674"/>
            <a:ext cx="117692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sz="1800" b="0" dirty="0">
                <a:solidFill>
                  <a:schemeClr val="bg1">
                    <a:lumMod val="95000"/>
                  </a:schemeClr>
                </a:solidFill>
                <a:ea typeface="微软雅黑" panose="020B0503020204020204" pitchFamily="34" charset="-122"/>
                <a:sym typeface="微软雅黑" panose="020B0503020204020204" pitchFamily="34" charset="-122"/>
              </a:rPr>
              <a:t>网络管理</a:t>
            </a:r>
            <a:r>
              <a:rPr lang="zh-CN" altLang="en-US" sz="1800" b="0" dirty="0">
                <a:solidFill>
                  <a:srgbClr val="4D4D4D"/>
                </a:solidFill>
                <a:ea typeface="微软雅黑" panose="020B0503020204020204" pitchFamily="34" charset="-122"/>
                <a:sym typeface="微软雅黑" panose="020B0503020204020204" pitchFamily="34" charset="-122"/>
              </a:rPr>
              <a:t> </a:t>
            </a:r>
            <a:endParaRPr lang="zh-CN" altLang="en-US" sz="1800" dirty="0">
              <a:ea typeface="微软雅黑" panose="020B0503020204020204" pitchFamily="34" charset="-122"/>
            </a:endParaRPr>
          </a:p>
        </p:txBody>
      </p:sp>
      <p:sp>
        <p:nvSpPr>
          <p:cNvPr id="66" name="TextBox 8"/>
          <p:cNvSpPr>
            <a:spLocks noChangeArrowheads="1"/>
          </p:cNvSpPr>
          <p:nvPr/>
        </p:nvSpPr>
        <p:spPr bwMode="auto">
          <a:xfrm>
            <a:off x="5534223" y="4631844"/>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sz="1800" b="0" dirty="0">
                <a:solidFill>
                  <a:schemeClr val="bg1">
                    <a:lumMod val="95000"/>
                  </a:schemeClr>
                </a:solidFill>
                <a:ea typeface="微软雅黑" panose="020B0503020204020204" pitchFamily="34" charset="-122"/>
                <a:sym typeface="微软雅黑" panose="020B0503020204020204" pitchFamily="34" charset="-122"/>
              </a:rPr>
              <a:t>涉密载体</a:t>
            </a:r>
            <a:endParaRPr lang="zh-CN" altLang="en-US" sz="1800" dirty="0">
              <a:solidFill>
                <a:schemeClr val="bg1">
                  <a:lumMod val="95000"/>
                </a:schemeClr>
              </a:solidFill>
              <a:ea typeface="微软雅黑" panose="020B0503020204020204" pitchFamily="34" charset="-122"/>
            </a:endParaRPr>
          </a:p>
        </p:txBody>
      </p:sp>
      <p:sp>
        <p:nvSpPr>
          <p:cNvPr id="67" name="TextBox 11"/>
          <p:cNvSpPr>
            <a:spLocks noChangeArrowheads="1"/>
          </p:cNvSpPr>
          <p:nvPr/>
        </p:nvSpPr>
        <p:spPr bwMode="auto">
          <a:xfrm>
            <a:off x="3672890" y="1578885"/>
            <a:ext cx="133882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sz="1800" b="0" dirty="0">
                <a:solidFill>
                  <a:schemeClr val="bg1">
                    <a:lumMod val="95000"/>
                  </a:schemeClr>
                </a:solidFill>
                <a:ea typeface="微软雅黑" panose="020B0503020204020204" pitchFamily="34" charset="-122"/>
                <a:sym typeface="微软雅黑" panose="020B0503020204020204" pitchFamily="34" charset="-122"/>
              </a:rPr>
              <a:t>计算机管理</a:t>
            </a:r>
            <a:endParaRPr lang="zh-CN" altLang="en-US" sz="1800" dirty="0">
              <a:solidFill>
                <a:schemeClr val="bg1">
                  <a:lumMod val="95000"/>
                </a:schemeClr>
              </a:solidFill>
              <a:ea typeface="微软雅黑" panose="020B0503020204020204" pitchFamily="34" charset="-122"/>
            </a:endParaRPr>
          </a:p>
        </p:txBody>
      </p:sp>
      <p:sp>
        <p:nvSpPr>
          <p:cNvPr id="68" name="TextBox 8"/>
          <p:cNvSpPr>
            <a:spLocks noChangeArrowheads="1"/>
          </p:cNvSpPr>
          <p:nvPr/>
        </p:nvSpPr>
        <p:spPr bwMode="auto">
          <a:xfrm>
            <a:off x="2091986" y="4480475"/>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sz="1800" b="0" dirty="0">
                <a:solidFill>
                  <a:schemeClr val="bg1">
                    <a:lumMod val="95000"/>
                  </a:schemeClr>
                </a:solidFill>
                <a:ea typeface="微软雅黑" panose="020B0503020204020204" pitchFamily="34" charset="-122"/>
                <a:sym typeface="微软雅黑" panose="020B0503020204020204" pitchFamily="34" charset="-122"/>
              </a:rPr>
              <a:t>密码管理</a:t>
            </a:r>
            <a:endParaRPr lang="zh-CN" altLang="en-US" sz="1800" b="0" dirty="0">
              <a:solidFill>
                <a:schemeClr val="bg1">
                  <a:lumMod val="95000"/>
                </a:schemeClr>
              </a:solidFill>
              <a:ea typeface="微软雅黑" panose="020B0503020204020204" pitchFamily="34" charset="-122"/>
            </a:endParaRPr>
          </a:p>
        </p:txBody>
      </p:sp>
      <p:sp>
        <p:nvSpPr>
          <p:cNvPr id="69" name="TextBox 8"/>
          <p:cNvSpPr>
            <a:spLocks noChangeArrowheads="1"/>
          </p:cNvSpPr>
          <p:nvPr/>
        </p:nvSpPr>
        <p:spPr bwMode="auto">
          <a:xfrm>
            <a:off x="3790673" y="5262522"/>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sz="1800" b="0" dirty="0">
                <a:solidFill>
                  <a:schemeClr val="bg1">
                    <a:lumMod val="95000"/>
                  </a:schemeClr>
                </a:solidFill>
                <a:ea typeface="微软雅黑" panose="020B0503020204020204" pitchFamily="34" charset="-122"/>
                <a:sym typeface="微软雅黑" panose="020B0503020204020204" pitchFamily="34" charset="-122"/>
              </a:rPr>
              <a:t>涉密设备</a:t>
            </a:r>
            <a:endParaRPr lang="zh-CN" altLang="en-US" sz="1800" dirty="0">
              <a:solidFill>
                <a:schemeClr val="bg1">
                  <a:lumMod val="95000"/>
                </a:schemeClr>
              </a:solidFill>
              <a:ea typeface="微软雅黑" panose="020B0503020204020204" pitchFamily="34" charset="-122"/>
            </a:endParaRPr>
          </a:p>
        </p:txBody>
      </p:sp>
      <p:sp>
        <p:nvSpPr>
          <p:cNvPr id="70" name="TextBox 8"/>
          <p:cNvSpPr>
            <a:spLocks noChangeArrowheads="1"/>
          </p:cNvSpPr>
          <p:nvPr/>
        </p:nvSpPr>
        <p:spPr bwMode="auto">
          <a:xfrm>
            <a:off x="2091986" y="2495588"/>
            <a:ext cx="110799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sz="1800" b="0" dirty="0">
                <a:solidFill>
                  <a:schemeClr val="bg1">
                    <a:lumMod val="95000"/>
                  </a:schemeClr>
                </a:solidFill>
                <a:ea typeface="微软雅黑" panose="020B0503020204020204" pitchFamily="34" charset="-122"/>
                <a:sym typeface="微软雅黑" panose="020B0503020204020204" pitchFamily="34" charset="-122"/>
              </a:rPr>
              <a:t>线路设备</a:t>
            </a:r>
            <a:endParaRPr lang="zh-CN" altLang="en-US" sz="1800" b="0" dirty="0">
              <a:solidFill>
                <a:schemeClr val="bg1">
                  <a:lumMod val="95000"/>
                </a:schemeClr>
              </a:solidFill>
              <a:ea typeface="微软雅黑" panose="020B0503020204020204" pitchFamily="34" charset="-122"/>
            </a:endParaRPr>
          </a:p>
        </p:txBody>
      </p:sp>
      <p:sp>
        <p:nvSpPr>
          <p:cNvPr id="71" name="六角星 70"/>
          <p:cNvSpPr/>
          <p:nvPr/>
        </p:nvSpPr>
        <p:spPr>
          <a:xfrm>
            <a:off x="3553480" y="2864920"/>
            <a:ext cx="1513341" cy="1638777"/>
          </a:xfrm>
          <a:prstGeom prst="star6">
            <a:avLst>
              <a:gd name="adj" fmla="val 9988"/>
              <a:gd name="hf" fmla="val 115470"/>
            </a:avLst>
          </a:prstGeom>
          <a:solidFill>
            <a:srgbClr val="FFFF00"/>
          </a:solidFill>
          <a:ln>
            <a:solidFill>
              <a:srgbClr val="00B0F0"/>
            </a:solidFill>
          </a:ln>
          <a:scene3d>
            <a:camera prst="orthographicFront"/>
            <a:lightRig rig="threePt" dir="t"/>
          </a:scene3d>
          <a:sp3d>
            <a:bevelT w="114300" prst="artDeco"/>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5695728" y="1536571"/>
            <a:ext cx="3075432" cy="4032449"/>
            <a:chOff x="5961063" y="1628799"/>
            <a:chExt cx="3075432" cy="4032449"/>
          </a:xfrm>
        </p:grpSpPr>
        <p:sp>
          <p:nvSpPr>
            <p:cNvPr id="23" name="Oval 23"/>
            <p:cNvSpPr>
              <a:spLocks noChangeArrowheads="1"/>
            </p:cNvSpPr>
            <p:nvPr/>
          </p:nvSpPr>
          <p:spPr bwMode="auto">
            <a:xfrm>
              <a:off x="5961063" y="2876549"/>
              <a:ext cx="150450" cy="158949"/>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a:p>
          </p:txBody>
        </p:sp>
        <p:sp>
          <p:nvSpPr>
            <p:cNvPr id="24" name="Oval 23"/>
            <p:cNvSpPr>
              <a:spLocks noChangeArrowheads="1"/>
            </p:cNvSpPr>
            <p:nvPr/>
          </p:nvSpPr>
          <p:spPr bwMode="auto">
            <a:xfrm>
              <a:off x="5969000" y="4084637"/>
              <a:ext cx="150450" cy="157163"/>
            </a:xfrm>
            <a:prstGeom prst="ellipse">
              <a:avLst/>
            </a:pr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wrap="none"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a:p>
          </p:txBody>
        </p:sp>
        <p:sp>
          <p:nvSpPr>
            <p:cNvPr id="25" name="Text Box 20"/>
            <p:cNvSpPr txBox="1">
              <a:spLocks noChangeArrowheads="1"/>
            </p:cNvSpPr>
            <p:nvPr/>
          </p:nvSpPr>
          <p:spPr bwMode="auto">
            <a:xfrm>
              <a:off x="6143095" y="2510631"/>
              <a:ext cx="2708101"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sz="1400" b="0" dirty="0">
                  <a:solidFill>
                    <a:srgbClr val="1C1C1C"/>
                  </a:solidFill>
                  <a:ea typeface="微软雅黑" panose="020B0503020204020204" pitchFamily="34" charset="-122"/>
                </a:rPr>
                <a:t>用于存储传输公司机密信息的计算机；在客户现场研发的相关设备及计算机。</a:t>
              </a:r>
              <a:endParaRPr lang="zh-CN" altLang="en-US" sz="1400" b="0" dirty="0">
                <a:solidFill>
                  <a:srgbClr val="1C1C1C"/>
                </a:solidFill>
                <a:ea typeface="微软雅黑" panose="020B0503020204020204" pitchFamily="34" charset="-122"/>
              </a:endParaRPr>
            </a:p>
          </p:txBody>
        </p:sp>
        <p:sp>
          <p:nvSpPr>
            <p:cNvPr id="3" name="圆角矩形 2"/>
            <p:cNvSpPr/>
            <p:nvPr/>
          </p:nvSpPr>
          <p:spPr>
            <a:xfrm>
              <a:off x="5961063" y="1628799"/>
              <a:ext cx="3056872" cy="567063"/>
            </a:xfrm>
            <a:prstGeom prst="roundRect">
              <a:avLst>
                <a:gd name="adj" fmla="val 50000"/>
              </a:avLst>
            </a:prstGeom>
            <a:solidFill>
              <a:srgbClr val="0070C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t>计算机管理</a:t>
              </a:r>
              <a:endParaRPr lang="zh-CN" altLang="en-US" b="1" dirty="0"/>
            </a:p>
          </p:txBody>
        </p:sp>
        <p:sp>
          <p:nvSpPr>
            <p:cNvPr id="4" name="圆角矩形 3"/>
            <p:cNvSpPr/>
            <p:nvPr/>
          </p:nvSpPr>
          <p:spPr>
            <a:xfrm>
              <a:off x="6030912" y="2420888"/>
              <a:ext cx="3005583" cy="3240360"/>
            </a:xfrm>
            <a:prstGeom prst="roundRect">
              <a:avLst/>
            </a:prstGeom>
            <a:solidFill>
              <a:schemeClr val="bg1">
                <a:lumMod val="9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95000"/>
                  </a:schemeClr>
                </a:solidFill>
              </a:endParaRPr>
            </a:p>
          </p:txBody>
        </p:sp>
        <p:sp>
          <p:nvSpPr>
            <p:cNvPr id="5" name="圆角矩形 4"/>
            <p:cNvSpPr/>
            <p:nvPr/>
          </p:nvSpPr>
          <p:spPr>
            <a:xfrm>
              <a:off x="6146799" y="2510630"/>
              <a:ext cx="2801865" cy="305839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13" name="矩形 1"/>
          <p:cNvSpPr>
            <a:spLocks noChangeArrowheads="1"/>
          </p:cNvSpPr>
          <p:nvPr/>
        </p:nvSpPr>
        <p:spPr bwMode="auto">
          <a:xfrm>
            <a:off x="2100460" y="755650"/>
            <a:ext cx="6864028" cy="45719"/>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14" name="TextBox 8"/>
          <p:cNvSpPr>
            <a:spLocks noChangeArrowheads="1"/>
          </p:cNvSpPr>
          <p:nvPr/>
        </p:nvSpPr>
        <p:spPr bwMode="auto">
          <a:xfrm>
            <a:off x="3302198" y="411163"/>
            <a:ext cx="1055687"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网络管理 </a:t>
            </a:r>
            <a:endParaRPr lang="zh-CN" altLang="en-US">
              <a:ea typeface="微软雅黑" panose="020B0503020204020204" pitchFamily="34" charset="-122"/>
            </a:endParaRPr>
          </a:p>
        </p:txBody>
      </p:sp>
      <p:sp>
        <p:nvSpPr>
          <p:cNvPr id="15" name="TextBox 8"/>
          <p:cNvSpPr>
            <a:spLocks noChangeArrowheads="1"/>
          </p:cNvSpPr>
          <p:nvPr/>
        </p:nvSpPr>
        <p:spPr bwMode="auto">
          <a:xfrm>
            <a:off x="4538860" y="415925"/>
            <a:ext cx="995363"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涉密载体</a:t>
            </a:r>
            <a:endParaRPr lang="zh-CN" altLang="en-US">
              <a:ea typeface="微软雅黑" panose="020B0503020204020204" pitchFamily="34" charset="-122"/>
            </a:endParaRPr>
          </a:p>
        </p:txBody>
      </p:sp>
      <p:sp>
        <p:nvSpPr>
          <p:cNvPr id="16" name="TextBox 11"/>
          <p:cNvSpPr>
            <a:spLocks noChangeArrowheads="1"/>
          </p:cNvSpPr>
          <p:nvPr/>
        </p:nvSpPr>
        <p:spPr bwMode="auto">
          <a:xfrm>
            <a:off x="2029023" y="415925"/>
            <a:ext cx="1198562"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009900"/>
                </a:solidFill>
                <a:ea typeface="微软雅黑" panose="020B0503020204020204" pitchFamily="34" charset="-122"/>
                <a:sym typeface="微软雅黑" panose="020B0503020204020204" pitchFamily="34" charset="-122"/>
              </a:rPr>
              <a:t>计算机管理</a:t>
            </a:r>
            <a:endParaRPr lang="zh-CN" altLang="en-US" dirty="0">
              <a:ea typeface="微软雅黑" panose="020B0503020204020204" pitchFamily="34" charset="-122"/>
            </a:endParaRPr>
          </a:p>
        </p:txBody>
      </p:sp>
      <p:sp>
        <p:nvSpPr>
          <p:cNvPr id="17" name="直接连接符 14"/>
          <p:cNvSpPr>
            <a:spLocks noChangeShapeType="1"/>
          </p:cNvSpPr>
          <p:nvPr/>
        </p:nvSpPr>
        <p:spPr bwMode="auto">
          <a:xfrm>
            <a:off x="2305248" y="833438"/>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18" name="TextBox 11"/>
          <p:cNvSpPr>
            <a:spLocks noChangeArrowheads="1"/>
          </p:cNvSpPr>
          <p:nvPr/>
        </p:nvSpPr>
        <p:spPr bwMode="auto">
          <a:xfrm>
            <a:off x="2029023" y="422275"/>
            <a:ext cx="3095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ea typeface="微软雅黑" panose="020B0503020204020204" pitchFamily="34" charset="-122"/>
              <a:sym typeface="Hiragino Sans GB W3" pitchFamily="2" charset="-122"/>
            </a:endParaRPr>
          </a:p>
        </p:txBody>
      </p:sp>
      <p:sp>
        <p:nvSpPr>
          <p:cNvPr id="19" name="TextBox 8"/>
          <p:cNvSpPr>
            <a:spLocks noChangeArrowheads="1"/>
          </p:cNvSpPr>
          <p:nvPr/>
        </p:nvSpPr>
        <p:spPr bwMode="auto">
          <a:xfrm>
            <a:off x="6774060"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密码管理</a:t>
            </a:r>
            <a:endParaRPr lang="zh-CN" altLang="en-US" b="0" dirty="0">
              <a:ea typeface="微软雅黑" panose="020B0503020204020204" pitchFamily="34" charset="-122"/>
            </a:endParaRPr>
          </a:p>
        </p:txBody>
      </p:sp>
      <p:sp>
        <p:nvSpPr>
          <p:cNvPr id="20" name="TextBox 8"/>
          <p:cNvSpPr>
            <a:spLocks noChangeArrowheads="1"/>
          </p:cNvSpPr>
          <p:nvPr/>
        </p:nvSpPr>
        <p:spPr bwMode="auto">
          <a:xfrm>
            <a:off x="5692973" y="404813"/>
            <a:ext cx="995362"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涉密设备</a:t>
            </a:r>
            <a:endParaRPr lang="zh-CN" altLang="en-US">
              <a:ea typeface="微软雅黑" panose="020B0503020204020204" pitchFamily="34" charset="-122"/>
            </a:endParaRPr>
          </a:p>
        </p:txBody>
      </p:sp>
      <p:sp>
        <p:nvSpPr>
          <p:cNvPr id="27" name="TextBox 26"/>
          <p:cNvSpPr txBox="1"/>
          <p:nvPr/>
        </p:nvSpPr>
        <p:spPr>
          <a:xfrm>
            <a:off x="6066349" y="2611467"/>
            <a:ext cx="1218603" cy="338554"/>
          </a:xfrm>
          <a:prstGeom prst="rect">
            <a:avLst/>
          </a:prstGeom>
          <a:noFill/>
        </p:spPr>
        <p:txBody>
          <a:bodyPr wrap="none" rtlCol="0">
            <a:spAutoFit/>
          </a:bodyPr>
          <a:lstStyle/>
          <a:p>
            <a:r>
              <a:rPr lang="zh-CN" altLang="en-US" sz="1600" b="1" dirty="0">
                <a:solidFill>
                  <a:schemeClr val="bg1">
                    <a:lumMod val="95000"/>
                  </a:schemeClr>
                </a:solidFill>
              </a:rPr>
              <a:t>内网计算机</a:t>
            </a:r>
            <a:endParaRPr lang="zh-CN" altLang="en-US" sz="1600" b="1" dirty="0">
              <a:solidFill>
                <a:schemeClr val="bg1">
                  <a:lumMod val="95000"/>
                </a:schemeClr>
              </a:solidFill>
            </a:endParaRPr>
          </a:p>
        </p:txBody>
      </p:sp>
      <p:sp>
        <p:nvSpPr>
          <p:cNvPr id="28" name="TextBox 27"/>
          <p:cNvSpPr txBox="1"/>
          <p:nvPr/>
        </p:nvSpPr>
        <p:spPr>
          <a:xfrm>
            <a:off x="6126461" y="3811018"/>
            <a:ext cx="1218603" cy="338554"/>
          </a:xfrm>
          <a:prstGeom prst="rect">
            <a:avLst/>
          </a:prstGeom>
          <a:noFill/>
        </p:spPr>
        <p:txBody>
          <a:bodyPr wrap="none" rtlCol="0">
            <a:spAutoFit/>
          </a:bodyPr>
          <a:lstStyle/>
          <a:p>
            <a:r>
              <a:rPr lang="zh-CN" altLang="en-US" sz="1600" b="1" dirty="0">
                <a:solidFill>
                  <a:schemeClr val="bg1">
                    <a:lumMod val="95000"/>
                  </a:schemeClr>
                </a:solidFill>
              </a:rPr>
              <a:t>外网计算机</a:t>
            </a:r>
            <a:endParaRPr lang="zh-CN" altLang="en-US" sz="1600" b="1" dirty="0">
              <a:solidFill>
                <a:schemeClr val="bg1">
                  <a:lumMod val="95000"/>
                </a:schemeClr>
              </a:solidFill>
            </a:endParaRPr>
          </a:p>
        </p:txBody>
      </p:sp>
      <p:sp>
        <p:nvSpPr>
          <p:cNvPr id="29" name="TextBox 28"/>
          <p:cNvSpPr txBox="1"/>
          <p:nvPr/>
        </p:nvSpPr>
        <p:spPr>
          <a:xfrm>
            <a:off x="5980876" y="2948751"/>
            <a:ext cx="2771724" cy="1200329"/>
          </a:xfrm>
          <a:prstGeom prst="rect">
            <a:avLst/>
          </a:prstGeom>
          <a:noFill/>
        </p:spPr>
        <p:txBody>
          <a:bodyPr wrap="square" rtlCol="0">
            <a:spAutoFit/>
          </a:bodyPr>
          <a:lstStyle/>
          <a:p>
            <a:pPr lvl="0">
              <a:lnSpc>
                <a:spcPct val="150000"/>
              </a:lnSpc>
            </a:pPr>
            <a:r>
              <a:rPr lang="zh-CN" altLang="zh-CN" sz="1200" b="1" dirty="0"/>
              <a:t>公司内网计算机是指用于存储、处理、传输公司及客户秘密数据的，无法直接访问互联网的计算机；</a:t>
            </a:r>
            <a:endParaRPr lang="zh-CN" altLang="zh-CN" sz="1200" b="1" dirty="0"/>
          </a:p>
          <a:p>
            <a:pPr>
              <a:lnSpc>
                <a:spcPct val="150000"/>
              </a:lnSpc>
            </a:pPr>
            <a:endParaRPr lang="zh-CN" altLang="en-US" sz="1200" b="1" dirty="0"/>
          </a:p>
        </p:txBody>
      </p:sp>
      <p:sp>
        <p:nvSpPr>
          <p:cNvPr id="30" name="TextBox 29"/>
          <p:cNvSpPr txBox="1"/>
          <p:nvPr/>
        </p:nvSpPr>
        <p:spPr>
          <a:xfrm>
            <a:off x="5940152" y="4157567"/>
            <a:ext cx="2771724" cy="923330"/>
          </a:xfrm>
          <a:prstGeom prst="rect">
            <a:avLst/>
          </a:prstGeom>
          <a:noFill/>
        </p:spPr>
        <p:txBody>
          <a:bodyPr wrap="square" rtlCol="0">
            <a:spAutoFit/>
          </a:bodyPr>
          <a:lstStyle/>
          <a:p>
            <a:pPr lvl="0">
              <a:lnSpc>
                <a:spcPct val="150000"/>
              </a:lnSpc>
            </a:pPr>
            <a:r>
              <a:rPr lang="zh-CN" altLang="en-US" sz="1200" b="1" dirty="0"/>
              <a:t>外网计算机是指可直接访问互联网的桌面计算机、笔记本以及用于项目研发</a:t>
            </a:r>
            <a:r>
              <a:rPr lang="en-US" altLang="zh-CN" sz="1200" b="1" dirty="0"/>
              <a:t>/</a:t>
            </a:r>
            <a:r>
              <a:rPr lang="zh-CN" altLang="en-US" sz="1200" b="1" dirty="0"/>
              <a:t>测试需访问互联网的计算机；</a:t>
            </a:r>
            <a:endParaRPr lang="zh-CN" altLang="en-US" sz="1200" b="1" dirty="0"/>
          </a:p>
        </p:txBody>
      </p:sp>
      <p:sp>
        <p:nvSpPr>
          <p:cNvPr id="31" name="圆角矩形 30"/>
          <p:cNvSpPr/>
          <p:nvPr/>
        </p:nvSpPr>
        <p:spPr>
          <a:xfrm>
            <a:off x="709749" y="1412776"/>
            <a:ext cx="4724128" cy="4752528"/>
          </a:xfrm>
          <a:prstGeom prst="roundRect">
            <a:avLst>
              <a:gd name="adj" fmla="val 5886"/>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Rectangle 3"/>
          <p:cNvSpPr txBox="1">
            <a:spLocks noChangeArrowheads="1"/>
          </p:cNvSpPr>
          <p:nvPr/>
        </p:nvSpPr>
        <p:spPr>
          <a:xfrm>
            <a:off x="681749" y="1412776"/>
            <a:ext cx="4718925" cy="4752528"/>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lvl="0">
              <a:lnSpc>
                <a:spcPct val="160000"/>
              </a:lnSpc>
              <a:buClr>
                <a:schemeClr val="accent2"/>
              </a:buClr>
              <a:buFont typeface="Wingdings" panose="05000000000000000000" pitchFamily="2" charset="2"/>
              <a:buChar char="Ø"/>
            </a:pPr>
            <a:r>
              <a:rPr lang="zh-CN" altLang="zh-CN" sz="1200" dirty="0">
                <a:latin typeface="微软雅黑" panose="020B0503020204020204" pitchFamily="34" charset="-122"/>
                <a:ea typeface="微软雅黑" panose="020B0503020204020204" pitchFamily="34" charset="-122"/>
              </a:rPr>
              <a:t>公司内网、外网计算机必须严格区分，内网计算机必须登记在册，未经许可严禁接入外网，外网计算机严禁接入内网，严禁存储涉密信息。</a:t>
            </a:r>
            <a:endParaRPr lang="zh-CN" altLang="zh-CN" sz="1200" dirty="0">
              <a:latin typeface="微软雅黑" panose="020B0503020204020204" pitchFamily="34" charset="-122"/>
              <a:ea typeface="微软雅黑" panose="020B0503020204020204" pitchFamily="34" charset="-122"/>
            </a:endParaRPr>
          </a:p>
          <a:p>
            <a:pPr lvl="0">
              <a:lnSpc>
                <a:spcPct val="160000"/>
              </a:lnSpc>
              <a:buClr>
                <a:schemeClr val="accent2"/>
              </a:buClr>
              <a:buFont typeface="Wingdings" panose="05000000000000000000" pitchFamily="2" charset="2"/>
              <a:buChar char="Ø"/>
            </a:pPr>
            <a:r>
              <a:rPr lang="zh-CN" altLang="zh-CN" sz="1200" dirty="0">
                <a:latin typeface="微软雅黑" panose="020B0503020204020204" pitchFamily="34" charset="-122"/>
                <a:ea typeface="微软雅黑" panose="020B0503020204020204" pitchFamily="34" charset="-122"/>
              </a:rPr>
              <a:t>员工禁止使用私人计算机处理公司的相关工作，禁止将公司相关资料保存于私人计算机及移动介质，私人计算机不得留存任何与公司相关的资料。</a:t>
            </a:r>
            <a:endParaRPr lang="en-US" altLang="zh-CN" sz="1200" dirty="0">
              <a:latin typeface="微软雅黑" panose="020B0503020204020204" pitchFamily="34" charset="-122"/>
              <a:ea typeface="微软雅黑" panose="020B0503020204020204" pitchFamily="34" charset="-122"/>
            </a:endParaRPr>
          </a:p>
          <a:p>
            <a:pPr>
              <a:lnSpc>
                <a:spcPct val="160000"/>
              </a:lnSpc>
              <a:buClr>
                <a:schemeClr val="accent2"/>
              </a:buClr>
              <a:buFont typeface="Wingdings" panose="05000000000000000000" pitchFamily="2" charset="2"/>
              <a:buChar char="Ø"/>
            </a:pPr>
            <a:r>
              <a:rPr lang="zh-CN" altLang="en-US" sz="1200" dirty="0">
                <a:latin typeface="微软雅黑" panose="020B0503020204020204" pitchFamily="34" charset="-122"/>
                <a:ea typeface="微软雅黑" panose="020B0503020204020204" pitchFamily="34" charset="-122"/>
              </a:rPr>
              <a:t>公司所有计算机，由网络管理专员统一安装及升级杀毒软件、升级系统漏洞补丁；各部门如出现可疑情况务必及时向相关领导和网络管理专员反馈。</a:t>
            </a:r>
            <a:endParaRPr lang="zh-CN" altLang="en-US" sz="1200" dirty="0">
              <a:latin typeface="微软雅黑" panose="020B0503020204020204" pitchFamily="34" charset="-122"/>
              <a:ea typeface="微软雅黑" panose="020B0503020204020204" pitchFamily="34" charset="-122"/>
            </a:endParaRPr>
          </a:p>
          <a:p>
            <a:pPr>
              <a:lnSpc>
                <a:spcPct val="160000"/>
              </a:lnSpc>
              <a:buClr>
                <a:srgbClr val="C00000"/>
              </a:buClr>
              <a:buFont typeface="Wingdings" panose="05000000000000000000" pitchFamily="2" charset="2"/>
              <a:buChar char="Ø"/>
            </a:pPr>
            <a:r>
              <a:rPr lang="zh-CN" altLang="en-US" sz="1200" dirty="0">
                <a:latin typeface="微软雅黑" panose="020B0503020204020204" pitchFamily="34" charset="-122"/>
                <a:ea typeface="微软雅黑" panose="020B0503020204020204" pitchFamily="34" charset="-122"/>
              </a:rPr>
              <a:t>属于各中心</a:t>
            </a:r>
            <a:r>
              <a:rPr lang="en-US" altLang="zh-CN" sz="1200"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部门系统管理员维护的服务器，由所属中心</a:t>
            </a:r>
            <a:r>
              <a:rPr lang="en-US" altLang="zh-CN" sz="1200" dirty="0">
                <a:latin typeface="微软雅黑" panose="020B0503020204020204" pitchFamily="34" charset="-122"/>
                <a:ea typeface="微软雅黑" panose="020B0503020204020204" pitchFamily="34" charset="-122"/>
              </a:rPr>
              <a:t>/</a:t>
            </a:r>
            <a:r>
              <a:rPr lang="zh-CN" altLang="en-US" sz="1200" dirty="0">
                <a:latin typeface="微软雅黑" panose="020B0503020204020204" pitchFamily="34" charset="-122"/>
                <a:ea typeface="微软雅黑" panose="020B0503020204020204" pitchFamily="34" charset="-122"/>
              </a:rPr>
              <a:t>部门指定系统管理员对其进行操作系统、应用系统维护，补丁升级，病毒库更新等工作。</a:t>
            </a:r>
            <a:endParaRPr lang="en-US" altLang="zh-CN" sz="1200" dirty="0">
              <a:latin typeface="微软雅黑" panose="020B0503020204020204" pitchFamily="34" charset="-122"/>
              <a:ea typeface="微软雅黑" panose="020B0503020204020204" pitchFamily="34" charset="-122"/>
            </a:endParaRPr>
          </a:p>
          <a:p>
            <a:pPr>
              <a:lnSpc>
                <a:spcPct val="160000"/>
              </a:lnSpc>
              <a:buClr>
                <a:srgbClr val="C00000"/>
              </a:buClr>
              <a:buFont typeface="Wingdings" panose="05000000000000000000" pitchFamily="2" charset="2"/>
              <a:buChar char="Ø"/>
            </a:pPr>
            <a:r>
              <a:rPr lang="zh-CN" altLang="en-US" sz="1200" dirty="0">
                <a:latin typeface="微软雅黑" panose="020B0503020204020204" pitchFamily="34" charset="-122"/>
                <a:ea typeface="微软雅黑" panose="020B0503020204020204" pitchFamily="34" charset="-122"/>
              </a:rPr>
              <a:t>负责服务器运维的系统管理员利用扫描工具对维护的服务器设备进行漏洞扫描，发现漏洞必须第一时间进行处理，并向安全保密执行小组报告。</a:t>
            </a:r>
            <a:endParaRPr lang="zh-CN" altLang="en-US" sz="1200" dirty="0">
              <a:latin typeface="微软雅黑" panose="020B0503020204020204" pitchFamily="34" charset="-122"/>
              <a:ea typeface="微软雅黑" panose="020B0503020204020204" pitchFamily="34" charset="-122"/>
            </a:endParaRPr>
          </a:p>
          <a:p>
            <a:pPr lvl="0">
              <a:lnSpc>
                <a:spcPct val="150000"/>
              </a:lnSpc>
            </a:pPr>
            <a:endParaRPr lang="zh-CN" altLang="zh-CN" sz="1200" dirty="0">
              <a:latin typeface="微软雅黑" panose="020B0503020204020204" pitchFamily="34" charset="-122"/>
              <a:ea typeface="微软雅黑" panose="020B0503020204020204" pitchFamily="34" charset="-122"/>
            </a:endParaRPr>
          </a:p>
        </p:txBody>
      </p:sp>
      <p:sp>
        <p:nvSpPr>
          <p:cNvPr id="33" name="TextBox 8"/>
          <p:cNvSpPr>
            <a:spLocks noChangeArrowheads="1"/>
          </p:cNvSpPr>
          <p:nvPr/>
        </p:nvSpPr>
        <p:spPr bwMode="auto">
          <a:xfrm>
            <a:off x="7931863"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线路设备</a:t>
            </a:r>
            <a:endParaRPr lang="zh-CN" altLang="en-US" b="0" dirty="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37"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arn(outVertic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a:xfrm>
            <a:off x="395536" y="1838270"/>
            <a:ext cx="8195438" cy="4464496"/>
          </a:xfrm>
          <a:prstGeom prst="rect">
            <a:avLst/>
          </a:prstGeom>
        </p:spPr>
        <p:txBody>
          <a:bodyPr vert="horz" lIns="91440" tIns="45720" rIns="91440" bIns="45720" rtlCol="0">
            <a:normAutofit fontScale="25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lvl="1"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内网计算机的主机名、</a:t>
            </a:r>
            <a:r>
              <a:rPr lang="en-US" altLang="zh-CN" sz="5600" dirty="0">
                <a:latin typeface="微软雅黑" panose="020B0503020204020204" pitchFamily="34" charset="-122"/>
                <a:ea typeface="微软雅黑" panose="020B0503020204020204" pitchFamily="34" charset="-122"/>
              </a:rPr>
              <a:t>IP</a:t>
            </a:r>
            <a:r>
              <a:rPr lang="zh-CN" altLang="zh-CN" sz="5600" dirty="0">
                <a:latin typeface="微软雅黑" panose="020B0503020204020204" pitchFamily="34" charset="-122"/>
                <a:ea typeface="微软雅黑" panose="020B0503020204020204" pitchFamily="34" charset="-122"/>
              </a:rPr>
              <a:t>设置统一由网络管理专员设定，严禁员工擅自更改相关的配置。</a:t>
            </a:r>
            <a:endParaRPr lang="zh-CN" altLang="zh-CN" sz="4000" dirty="0">
              <a:latin typeface="微软雅黑" panose="020B0503020204020204" pitchFamily="34" charset="-122"/>
              <a:ea typeface="微软雅黑" panose="020B0503020204020204" pitchFamily="34" charset="-122"/>
            </a:endParaRPr>
          </a:p>
          <a:p>
            <a:pPr lvl="1"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内网计算机必须登入公司</a:t>
            </a:r>
            <a:r>
              <a:rPr lang="en-US" altLang="zh-CN" sz="5600" dirty="0">
                <a:latin typeface="微软雅黑" panose="020B0503020204020204" pitchFamily="34" charset="-122"/>
                <a:ea typeface="微软雅黑" panose="020B0503020204020204" pitchFamily="34" charset="-122"/>
              </a:rPr>
              <a:t>AD</a:t>
            </a:r>
            <a:r>
              <a:rPr lang="zh-CN" altLang="zh-CN" sz="5600" dirty="0">
                <a:latin typeface="微软雅黑" panose="020B0503020204020204" pitchFamily="34" charset="-122"/>
                <a:ea typeface="微软雅黑" panose="020B0503020204020204" pitchFamily="34" charset="-122"/>
              </a:rPr>
              <a:t>域环境，以便登录账户、密码策略、权限策略、网络环境策略、办公环境的统一管理。</a:t>
            </a:r>
            <a:endParaRPr lang="zh-CN" altLang="zh-CN" sz="4000" dirty="0">
              <a:latin typeface="微软雅黑" panose="020B0503020204020204" pitchFamily="34" charset="-122"/>
              <a:ea typeface="微软雅黑" panose="020B0503020204020204" pitchFamily="34" charset="-122"/>
            </a:endParaRPr>
          </a:p>
          <a:p>
            <a:pPr lvl="1"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内网计算机系统账户必须设置密码，且最少每季度更换一次密码，长度设置必须是</a:t>
            </a:r>
            <a:r>
              <a:rPr lang="en-US" altLang="zh-CN" sz="5600" dirty="0">
                <a:latin typeface="微软雅黑" panose="020B0503020204020204" pitchFamily="34" charset="-122"/>
                <a:ea typeface="微软雅黑" panose="020B0503020204020204" pitchFamily="34" charset="-122"/>
              </a:rPr>
              <a:t>8</a:t>
            </a:r>
            <a:r>
              <a:rPr lang="zh-CN" altLang="zh-CN" sz="5600" dirty="0">
                <a:latin typeface="微软雅黑" panose="020B0503020204020204" pitchFamily="34" charset="-122"/>
                <a:ea typeface="微软雅黑" panose="020B0503020204020204" pitchFamily="34" charset="-122"/>
              </a:rPr>
              <a:t>位或以上，必须是数字、大</a:t>
            </a:r>
            <a:r>
              <a:rPr lang="en-US" altLang="zh-CN" sz="5600" dirty="0">
                <a:latin typeface="微软雅黑" panose="020B0503020204020204" pitchFamily="34" charset="-122"/>
                <a:ea typeface="微软雅黑" panose="020B0503020204020204" pitchFamily="34" charset="-122"/>
              </a:rPr>
              <a:t>/</a:t>
            </a:r>
            <a:r>
              <a:rPr lang="zh-CN" altLang="zh-CN" sz="5600" dirty="0">
                <a:latin typeface="微软雅黑" panose="020B0503020204020204" pitchFamily="34" charset="-122"/>
                <a:ea typeface="微软雅黑" panose="020B0503020204020204" pitchFamily="34" charset="-122"/>
              </a:rPr>
              <a:t>小写字母、特殊字符三种以上的组合。</a:t>
            </a:r>
            <a:endParaRPr lang="zh-CN" altLang="zh-CN" sz="4000" dirty="0">
              <a:latin typeface="微软雅黑" panose="020B0503020204020204" pitchFamily="34" charset="-122"/>
              <a:ea typeface="微软雅黑" panose="020B0503020204020204" pitchFamily="34" charset="-122"/>
            </a:endParaRPr>
          </a:p>
          <a:p>
            <a:pPr lvl="1"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除研发人员外，普通员工禁止在内网计算机上安装标准软件清单之外的软件，若因工作需要安装非标准软件可</a:t>
            </a:r>
            <a:r>
              <a:rPr lang="zh-CN" altLang="en-US" sz="5600" dirty="0">
                <a:latin typeface="微软雅黑" panose="020B0503020204020204" pitchFamily="34" charset="-122"/>
                <a:ea typeface="微软雅黑" panose="020B0503020204020204" pitchFamily="34" charset="-122"/>
              </a:rPr>
              <a:t>填写审批单</a:t>
            </a:r>
            <a:r>
              <a:rPr lang="zh-CN" altLang="zh-CN" sz="5600" dirty="0">
                <a:latin typeface="微软雅黑" panose="020B0503020204020204" pitchFamily="34" charset="-122"/>
                <a:ea typeface="微软雅黑" panose="020B0503020204020204" pitchFamily="34" charset="-122"/>
              </a:rPr>
              <a:t>，核准后由网络管理专员协助安装。</a:t>
            </a:r>
            <a:endParaRPr lang="zh-CN" altLang="zh-CN" sz="4000" dirty="0">
              <a:latin typeface="微软雅黑" panose="020B0503020204020204" pitchFamily="34" charset="-122"/>
              <a:ea typeface="微软雅黑" panose="020B0503020204020204" pitchFamily="34" charset="-122"/>
            </a:endParaRPr>
          </a:p>
          <a:p>
            <a:pPr lvl="1"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内网计算机的维修或销毁由人力行政部负责，公司无法自行维修的，应由保密执行小组指定的维修点进行维修。维修完毕后，进行核对、技术测试和审查，符合有关标准后才能投入使用。 </a:t>
            </a:r>
            <a:endParaRPr lang="zh-CN" altLang="zh-CN" sz="4000" dirty="0">
              <a:latin typeface="微软雅黑" panose="020B0503020204020204" pitchFamily="34" charset="-122"/>
              <a:ea typeface="微软雅黑" panose="020B0503020204020204" pitchFamily="34" charset="-122"/>
            </a:endParaRPr>
          </a:p>
          <a:p>
            <a:pPr lvl="1"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涉密人员因公出国（境），禁止携带原工作电脑及存储介质，公司另外安排笔记本电脑，在境外不允许收发邮件。</a:t>
            </a:r>
            <a:endParaRPr lang="zh-CN" altLang="zh-CN" sz="4000" dirty="0">
              <a:latin typeface="微软雅黑" panose="020B0503020204020204" pitchFamily="34" charset="-122"/>
              <a:ea typeface="微软雅黑" panose="020B0503020204020204" pitchFamily="34" charset="-122"/>
            </a:endParaRPr>
          </a:p>
          <a:p>
            <a:pPr marL="0" indent="0">
              <a:lnSpc>
                <a:spcPct val="150000"/>
              </a:lnSpc>
              <a:buNone/>
            </a:pPr>
            <a:endParaRPr lang="zh-CN" altLang="zh-CN" sz="2000" b="1" dirty="0"/>
          </a:p>
          <a:p>
            <a:pPr marL="0" lvl="0" indent="0">
              <a:lnSpc>
                <a:spcPct val="150000"/>
              </a:lnSpc>
              <a:buNone/>
            </a:pPr>
            <a:endParaRPr lang="zh-CN" altLang="zh-CN" sz="1800" dirty="0">
              <a:latin typeface="微软雅黑" panose="020B0503020204020204" pitchFamily="34" charset="-122"/>
              <a:ea typeface="微软雅黑" panose="020B0503020204020204" pitchFamily="34" charset="-122"/>
            </a:endParaRPr>
          </a:p>
        </p:txBody>
      </p:sp>
      <p:sp>
        <p:nvSpPr>
          <p:cNvPr id="5" name="TextBox 4"/>
          <p:cNvSpPr txBox="1"/>
          <p:nvPr/>
        </p:nvSpPr>
        <p:spPr>
          <a:xfrm>
            <a:off x="609576" y="1294769"/>
            <a:ext cx="2627642" cy="461665"/>
          </a:xfrm>
          <a:prstGeom prst="rect">
            <a:avLst/>
          </a:prstGeom>
          <a:noFill/>
        </p:spPr>
        <p:txBody>
          <a:bodyPr wrap="none" rtlCol="0">
            <a:spAutoFit/>
          </a:bodyPr>
          <a:lstStyle/>
          <a:p>
            <a:pPr marL="285750" indent="-285750">
              <a:buFont typeface="Wingdings" panose="05000000000000000000" pitchFamily="2" charset="2"/>
              <a:buChar char="l"/>
            </a:pPr>
            <a:r>
              <a:rPr lang="zh-CN" altLang="en-US" sz="2400" b="1" dirty="0">
                <a:latin typeface="微软雅黑" panose="020B0503020204020204" pitchFamily="34" charset="-122"/>
                <a:ea typeface="微软雅黑" panose="020B0503020204020204" pitchFamily="34" charset="-122"/>
              </a:rPr>
              <a:t>内网计算机管理</a:t>
            </a:r>
            <a:endParaRPr lang="zh-CN" altLang="en-US" sz="2400" b="1" dirty="0">
              <a:latin typeface="微软雅黑" panose="020B0503020204020204" pitchFamily="34" charset="-122"/>
              <a:ea typeface="微软雅黑" panose="020B0503020204020204" pitchFamily="34" charset="-122"/>
            </a:endParaRPr>
          </a:p>
        </p:txBody>
      </p:sp>
      <p:sp>
        <p:nvSpPr>
          <p:cNvPr id="14" name="矩形 1"/>
          <p:cNvSpPr>
            <a:spLocks noChangeArrowheads="1"/>
          </p:cNvSpPr>
          <p:nvPr/>
        </p:nvSpPr>
        <p:spPr bwMode="auto">
          <a:xfrm>
            <a:off x="2051148" y="755650"/>
            <a:ext cx="6985348" cy="45719"/>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15" name="TextBox 8"/>
          <p:cNvSpPr>
            <a:spLocks noChangeArrowheads="1"/>
          </p:cNvSpPr>
          <p:nvPr/>
        </p:nvSpPr>
        <p:spPr bwMode="auto">
          <a:xfrm>
            <a:off x="3252886" y="411163"/>
            <a:ext cx="1055687"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网络管理 </a:t>
            </a:r>
            <a:endParaRPr lang="zh-CN" altLang="en-US">
              <a:ea typeface="微软雅黑" panose="020B0503020204020204" pitchFamily="34" charset="-122"/>
            </a:endParaRPr>
          </a:p>
        </p:txBody>
      </p:sp>
      <p:sp>
        <p:nvSpPr>
          <p:cNvPr id="16" name="TextBox 8"/>
          <p:cNvSpPr>
            <a:spLocks noChangeArrowheads="1"/>
          </p:cNvSpPr>
          <p:nvPr/>
        </p:nvSpPr>
        <p:spPr bwMode="auto">
          <a:xfrm>
            <a:off x="4489548" y="415925"/>
            <a:ext cx="995363"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涉密载体</a:t>
            </a:r>
            <a:endParaRPr lang="zh-CN" altLang="en-US">
              <a:ea typeface="微软雅黑" panose="020B0503020204020204" pitchFamily="34" charset="-122"/>
            </a:endParaRPr>
          </a:p>
        </p:txBody>
      </p:sp>
      <p:sp>
        <p:nvSpPr>
          <p:cNvPr id="17" name="TextBox 11"/>
          <p:cNvSpPr>
            <a:spLocks noChangeArrowheads="1"/>
          </p:cNvSpPr>
          <p:nvPr/>
        </p:nvSpPr>
        <p:spPr bwMode="auto">
          <a:xfrm>
            <a:off x="1979711" y="415925"/>
            <a:ext cx="1198562"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009900"/>
                </a:solidFill>
                <a:ea typeface="微软雅黑" panose="020B0503020204020204" pitchFamily="34" charset="-122"/>
                <a:sym typeface="微软雅黑" panose="020B0503020204020204" pitchFamily="34" charset="-122"/>
              </a:rPr>
              <a:t>计算机管理</a:t>
            </a:r>
            <a:endParaRPr lang="zh-CN" altLang="en-US" dirty="0">
              <a:ea typeface="微软雅黑" panose="020B0503020204020204" pitchFamily="34" charset="-122"/>
            </a:endParaRPr>
          </a:p>
        </p:txBody>
      </p:sp>
      <p:sp>
        <p:nvSpPr>
          <p:cNvPr id="18" name="直接连接符 14"/>
          <p:cNvSpPr>
            <a:spLocks noChangeShapeType="1"/>
          </p:cNvSpPr>
          <p:nvPr/>
        </p:nvSpPr>
        <p:spPr bwMode="auto">
          <a:xfrm>
            <a:off x="2255936" y="833438"/>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19" name="TextBox 11"/>
          <p:cNvSpPr>
            <a:spLocks noChangeArrowheads="1"/>
          </p:cNvSpPr>
          <p:nvPr/>
        </p:nvSpPr>
        <p:spPr bwMode="auto">
          <a:xfrm>
            <a:off x="1979711" y="422275"/>
            <a:ext cx="3095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ea typeface="微软雅黑" panose="020B0503020204020204" pitchFamily="34" charset="-122"/>
              <a:sym typeface="Hiragino Sans GB W3" pitchFamily="2" charset="-122"/>
            </a:endParaRPr>
          </a:p>
        </p:txBody>
      </p:sp>
      <p:sp>
        <p:nvSpPr>
          <p:cNvPr id="20" name="TextBox 8"/>
          <p:cNvSpPr>
            <a:spLocks noChangeArrowheads="1"/>
          </p:cNvSpPr>
          <p:nvPr/>
        </p:nvSpPr>
        <p:spPr bwMode="auto">
          <a:xfrm>
            <a:off x="6724748"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密码管理</a:t>
            </a:r>
            <a:endParaRPr lang="zh-CN" altLang="en-US" b="0" dirty="0">
              <a:ea typeface="微软雅黑" panose="020B0503020204020204" pitchFamily="34" charset="-122"/>
            </a:endParaRPr>
          </a:p>
        </p:txBody>
      </p:sp>
      <p:sp>
        <p:nvSpPr>
          <p:cNvPr id="21" name="TextBox 8"/>
          <p:cNvSpPr>
            <a:spLocks noChangeArrowheads="1"/>
          </p:cNvSpPr>
          <p:nvPr/>
        </p:nvSpPr>
        <p:spPr bwMode="auto">
          <a:xfrm>
            <a:off x="5643661" y="404813"/>
            <a:ext cx="995362"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涉密设备</a:t>
            </a:r>
            <a:endParaRPr lang="zh-CN" altLang="en-US">
              <a:ea typeface="微软雅黑" panose="020B0503020204020204" pitchFamily="34" charset="-122"/>
            </a:endParaRPr>
          </a:p>
        </p:txBody>
      </p:sp>
      <p:sp>
        <p:nvSpPr>
          <p:cNvPr id="22" name="TextBox 8"/>
          <p:cNvSpPr>
            <a:spLocks noChangeArrowheads="1"/>
          </p:cNvSpPr>
          <p:nvPr/>
        </p:nvSpPr>
        <p:spPr bwMode="auto">
          <a:xfrm>
            <a:off x="7882551"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线路设备</a:t>
            </a:r>
            <a:endParaRPr lang="zh-CN" altLang="en-US" b="0" dirty="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fade">
                                      <p:cBhvr>
                                        <p:cTn id="14" dur="1000"/>
                                        <p:tgtEl>
                                          <p:spTgt spid="4">
                                            <p:txEl>
                                              <p:pRg st="0" end="0"/>
                                            </p:txEl>
                                          </p:spTgt>
                                        </p:tgtEl>
                                      </p:cBhvr>
                                    </p:animEffect>
                                    <p:anim calcmode="lin" valueType="num">
                                      <p:cBhvr>
                                        <p:cTn id="15"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0" end="0"/>
                                            </p:tx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Effect transition="in" filter="fade">
                                      <p:cBhvr>
                                        <p:cTn id="19" dur="1000"/>
                                        <p:tgtEl>
                                          <p:spTgt spid="4">
                                            <p:txEl>
                                              <p:pRg st="1" end="1"/>
                                            </p:txEl>
                                          </p:spTgt>
                                        </p:tgtEl>
                                      </p:cBhvr>
                                    </p:animEffect>
                                    <p:anim calcmode="lin" valueType="num">
                                      <p:cBhvr>
                                        <p:cTn id="20"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1" dur="1000" fill="hold"/>
                                        <p:tgtEl>
                                          <p:spTgt spid="4">
                                            <p:txEl>
                                              <p:pRg st="1" end="1"/>
                                            </p:txEl>
                                          </p:spTgt>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4">
                                            <p:txEl>
                                              <p:pRg st="2" end="2"/>
                                            </p:txEl>
                                          </p:spTgt>
                                        </p:tgtEl>
                                        <p:attrNameLst>
                                          <p:attrName>style.visibility</p:attrName>
                                        </p:attrNameLst>
                                      </p:cBhvr>
                                      <p:to>
                                        <p:strVal val="visible"/>
                                      </p:to>
                                    </p:set>
                                    <p:animEffect transition="in" filter="fade">
                                      <p:cBhvr>
                                        <p:cTn id="24" dur="1000"/>
                                        <p:tgtEl>
                                          <p:spTgt spid="4">
                                            <p:txEl>
                                              <p:pRg st="2" end="2"/>
                                            </p:txEl>
                                          </p:spTgt>
                                        </p:tgtEl>
                                      </p:cBhvr>
                                    </p:animEffect>
                                    <p:anim calcmode="lin" valueType="num">
                                      <p:cBhvr>
                                        <p:cTn id="25"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6" dur="1000" fill="hold"/>
                                        <p:tgtEl>
                                          <p:spTgt spid="4">
                                            <p:txEl>
                                              <p:pRg st="2" end="2"/>
                                            </p:txEl>
                                          </p:spTgt>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4">
                                            <p:txEl>
                                              <p:pRg st="3" end="3"/>
                                            </p:txEl>
                                          </p:spTgt>
                                        </p:tgtEl>
                                        <p:attrNameLst>
                                          <p:attrName>style.visibility</p:attrName>
                                        </p:attrNameLst>
                                      </p:cBhvr>
                                      <p:to>
                                        <p:strVal val="visible"/>
                                      </p:to>
                                    </p:set>
                                    <p:animEffect transition="in" filter="fade">
                                      <p:cBhvr>
                                        <p:cTn id="29" dur="1000"/>
                                        <p:tgtEl>
                                          <p:spTgt spid="4">
                                            <p:txEl>
                                              <p:pRg st="3" end="3"/>
                                            </p:txEl>
                                          </p:spTgt>
                                        </p:tgtEl>
                                      </p:cBhvr>
                                    </p:animEffect>
                                    <p:anim calcmode="lin" valueType="num">
                                      <p:cBhvr>
                                        <p:cTn id="30" dur="10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4">
                                            <p:txEl>
                                              <p:pRg st="3" end="3"/>
                                            </p:txEl>
                                          </p:spTgt>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4">
                                            <p:txEl>
                                              <p:pRg st="4" end="4"/>
                                            </p:txEl>
                                          </p:spTgt>
                                        </p:tgtEl>
                                        <p:attrNameLst>
                                          <p:attrName>style.visibility</p:attrName>
                                        </p:attrNameLst>
                                      </p:cBhvr>
                                      <p:to>
                                        <p:strVal val="visible"/>
                                      </p:to>
                                    </p:set>
                                    <p:animEffect transition="in" filter="fade">
                                      <p:cBhvr>
                                        <p:cTn id="34" dur="1000"/>
                                        <p:tgtEl>
                                          <p:spTgt spid="4">
                                            <p:txEl>
                                              <p:pRg st="4" end="4"/>
                                            </p:txEl>
                                          </p:spTgt>
                                        </p:tgtEl>
                                      </p:cBhvr>
                                    </p:animEffect>
                                    <p:anim calcmode="lin" valueType="num">
                                      <p:cBhvr>
                                        <p:cTn id="35" dur="1000" fill="hold"/>
                                        <p:tgtEl>
                                          <p:spTgt spid="4">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4">
                                            <p:txEl>
                                              <p:pRg st="4" end="4"/>
                                            </p:txEl>
                                          </p:spTgt>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4">
                                            <p:txEl>
                                              <p:pRg st="5" end="5"/>
                                            </p:txEl>
                                          </p:spTgt>
                                        </p:tgtEl>
                                        <p:attrNameLst>
                                          <p:attrName>style.visibility</p:attrName>
                                        </p:attrNameLst>
                                      </p:cBhvr>
                                      <p:to>
                                        <p:strVal val="visible"/>
                                      </p:to>
                                    </p:set>
                                    <p:animEffect transition="in" filter="fade">
                                      <p:cBhvr>
                                        <p:cTn id="39" dur="1000"/>
                                        <p:tgtEl>
                                          <p:spTgt spid="4">
                                            <p:txEl>
                                              <p:pRg st="5" end="5"/>
                                            </p:txEl>
                                          </p:spTgt>
                                        </p:tgtEl>
                                      </p:cBhvr>
                                    </p:animEffect>
                                    <p:anim calcmode="lin" valueType="num">
                                      <p:cBhvr>
                                        <p:cTn id="40" dur="1000" fill="hold"/>
                                        <p:tgtEl>
                                          <p:spTgt spid="4">
                                            <p:txEl>
                                              <p:pRg st="5" end="5"/>
                                            </p:txEl>
                                          </p:spTgt>
                                        </p:tgtEl>
                                        <p:attrNameLst>
                                          <p:attrName>ppt_x</p:attrName>
                                        </p:attrNameLst>
                                      </p:cBhvr>
                                      <p:tavLst>
                                        <p:tav tm="0">
                                          <p:val>
                                            <p:strVal val="#ppt_x"/>
                                          </p:val>
                                        </p:tav>
                                        <p:tav tm="100000">
                                          <p:val>
                                            <p:strVal val="#ppt_x"/>
                                          </p:val>
                                        </p:tav>
                                      </p:tavLst>
                                    </p:anim>
                                    <p:anim calcmode="lin" valueType="num">
                                      <p:cBhvr>
                                        <p:cTn id="41" dur="1000" fill="hold"/>
                                        <p:tgtEl>
                                          <p:spTgt spid="4">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a:xfrm>
            <a:off x="395536" y="1838270"/>
            <a:ext cx="8195438" cy="4464496"/>
          </a:xfrm>
          <a:prstGeom prst="rect">
            <a:avLst/>
          </a:prstGeom>
        </p:spPr>
        <p:txBody>
          <a:bodyPr vert="horz" lIns="91440" tIns="45720" rIns="91440" bIns="45720" rtlCol="0">
            <a:normAutofit fontScale="25000" lnSpcReduction="2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lvl="1" algn="l"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员工外网计算机的主机名、IP设置统一由网络管理专员设定，严禁员工擅自更改相关的配置。</a:t>
            </a:r>
            <a:endParaRPr lang="zh-CN" altLang="zh-CN" sz="5600" dirty="0">
              <a:latin typeface="微软雅黑" panose="020B0503020204020204" pitchFamily="34" charset="-122"/>
              <a:ea typeface="微软雅黑" panose="020B0503020204020204" pitchFamily="34" charset="-122"/>
            </a:endParaRPr>
          </a:p>
          <a:p>
            <a:pPr lvl="1" algn="l"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出差或在外办公人员笔记本必须设置Bitlocker对数据分区加密，计算机非加密区禁止保存涉密数据及文件，涉密数据及文件必须存放于加密分区内。</a:t>
            </a:r>
            <a:endParaRPr lang="zh-CN" altLang="zh-CN" sz="5600" dirty="0">
              <a:latin typeface="微软雅黑" panose="020B0503020204020204" pitchFamily="34" charset="-122"/>
              <a:ea typeface="微软雅黑" panose="020B0503020204020204" pitchFamily="34" charset="-122"/>
            </a:endParaRPr>
          </a:p>
          <a:p>
            <a:pPr lvl="1" algn="l"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外网计算机必须设置系统登录密码，密码必须要求8位以上，密码须符合复杂度要求（至少由大小写字母、数字和特殊符号中的三种类型组成），离开位置需锁定计算机。</a:t>
            </a:r>
            <a:endParaRPr lang="zh-CN" altLang="zh-CN" sz="5600" dirty="0">
              <a:latin typeface="微软雅黑" panose="020B0503020204020204" pitchFamily="34" charset="-122"/>
              <a:ea typeface="微软雅黑" panose="020B0503020204020204" pitchFamily="34" charset="-122"/>
            </a:endParaRPr>
          </a:p>
          <a:p>
            <a:pPr lvl="1" algn="l"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公司笔记本电脑必须设置BIOS开机密码，密码长度要求8位以上，由大小写字母与数字组成，员工必须妥善保管好携带的笔记本电脑，应保持在可见的范围内。若丢失设备，除依设备价值赔偿外，还将追究由此给公司造成的当前及预期的损失。</a:t>
            </a:r>
            <a:endParaRPr lang="zh-CN" altLang="zh-CN" sz="5600" dirty="0">
              <a:latin typeface="微软雅黑" panose="020B0503020204020204" pitchFamily="34" charset="-122"/>
              <a:ea typeface="微软雅黑" panose="020B0503020204020204" pitchFamily="34" charset="-122"/>
            </a:endParaRPr>
          </a:p>
          <a:p>
            <a:pPr lvl="1" algn="l" hangingPunct="0">
              <a:lnSpc>
                <a:spcPct val="170000"/>
              </a:lnSpc>
              <a:buClr>
                <a:srgbClr val="C00000"/>
              </a:buClr>
              <a:buFont typeface="Wingdings" panose="05000000000000000000" pitchFamily="2" charset="2"/>
              <a:buChar char="Ø"/>
            </a:pPr>
            <a:r>
              <a:rPr lang="zh-CN" altLang="zh-CN" sz="5600" dirty="0">
                <a:latin typeface="微软雅黑" panose="020B0503020204020204" pitchFamily="34" charset="-122"/>
                <a:ea typeface="微软雅黑" panose="020B0503020204020204" pitchFamily="34" charset="-122"/>
              </a:rPr>
              <a:t>员工不得擅自解除笔记本电脑的安全策略、用户权限限制，若有特殊需要可填写</a:t>
            </a:r>
            <a:r>
              <a:rPr lang="zh-CN" altLang="en-US" sz="5600" dirty="0">
                <a:latin typeface="微软雅黑" panose="020B0503020204020204" pitchFamily="34" charset="-122"/>
                <a:ea typeface="微软雅黑" panose="020B0503020204020204" pitchFamily="34" charset="-122"/>
              </a:rPr>
              <a:t>审批单</a:t>
            </a:r>
            <a:r>
              <a:rPr lang="zh-CN" altLang="zh-CN" sz="5600" dirty="0">
                <a:latin typeface="微软雅黑" panose="020B0503020204020204" pitchFamily="34" charset="-122"/>
                <a:ea typeface="微软雅黑" panose="020B0503020204020204" pitchFamily="34" charset="-122"/>
              </a:rPr>
              <a:t>，核准后由网络管理专员统一配置。</a:t>
            </a:r>
            <a:endParaRPr altLang="zh-CN" sz="5600" dirty="0">
              <a:latin typeface="微软雅黑" panose="020B0503020204020204" pitchFamily="34" charset="-122"/>
              <a:ea typeface="微软雅黑" panose="020B0503020204020204" pitchFamily="34" charset="-122"/>
            </a:endParaRPr>
          </a:p>
          <a:p>
            <a:pPr marL="0" lvl="0" indent="0">
              <a:lnSpc>
                <a:spcPct val="150000"/>
              </a:lnSpc>
              <a:buNone/>
            </a:pPr>
            <a:endParaRPr lang="zh-CN" altLang="zh-CN" sz="1800" dirty="0">
              <a:latin typeface="微软雅黑" panose="020B0503020204020204" pitchFamily="34" charset="-122"/>
              <a:ea typeface="微软雅黑" panose="020B0503020204020204" pitchFamily="34" charset="-122"/>
            </a:endParaRPr>
          </a:p>
        </p:txBody>
      </p:sp>
      <p:sp>
        <p:nvSpPr>
          <p:cNvPr id="5" name="TextBox 4"/>
          <p:cNvSpPr txBox="1"/>
          <p:nvPr/>
        </p:nvSpPr>
        <p:spPr>
          <a:xfrm>
            <a:off x="609576" y="1294769"/>
            <a:ext cx="2627642" cy="461665"/>
          </a:xfrm>
          <a:prstGeom prst="rect">
            <a:avLst/>
          </a:prstGeom>
          <a:noFill/>
        </p:spPr>
        <p:txBody>
          <a:bodyPr wrap="none" rtlCol="0">
            <a:spAutoFit/>
          </a:bodyPr>
          <a:lstStyle/>
          <a:p>
            <a:pPr marL="285750" indent="-285750">
              <a:buFont typeface="Wingdings" panose="05000000000000000000" pitchFamily="2" charset="2"/>
              <a:buChar char="l"/>
            </a:pPr>
            <a:r>
              <a:rPr lang="zh-CN" altLang="en-US" sz="2400" b="1" dirty="0">
                <a:latin typeface="微软雅黑" panose="020B0503020204020204" pitchFamily="34" charset="-122"/>
                <a:ea typeface="微软雅黑" panose="020B0503020204020204" pitchFamily="34" charset="-122"/>
              </a:rPr>
              <a:t>外网计算机管理</a:t>
            </a:r>
            <a:endParaRPr lang="zh-CN" altLang="en-US" sz="2400" b="1" dirty="0">
              <a:latin typeface="微软雅黑" panose="020B0503020204020204" pitchFamily="34" charset="-122"/>
              <a:ea typeface="微软雅黑" panose="020B0503020204020204" pitchFamily="34" charset="-122"/>
            </a:endParaRPr>
          </a:p>
        </p:txBody>
      </p:sp>
      <p:sp>
        <p:nvSpPr>
          <p:cNvPr id="14" name="矩形 1"/>
          <p:cNvSpPr>
            <a:spLocks noChangeArrowheads="1"/>
          </p:cNvSpPr>
          <p:nvPr/>
        </p:nvSpPr>
        <p:spPr bwMode="auto">
          <a:xfrm>
            <a:off x="2109377" y="755650"/>
            <a:ext cx="6836807" cy="45719"/>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15" name="TextBox 8"/>
          <p:cNvSpPr>
            <a:spLocks noChangeArrowheads="1"/>
          </p:cNvSpPr>
          <p:nvPr/>
        </p:nvSpPr>
        <p:spPr bwMode="auto">
          <a:xfrm>
            <a:off x="3311116" y="411163"/>
            <a:ext cx="1055687"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网络管理 </a:t>
            </a:r>
            <a:endParaRPr lang="zh-CN" altLang="en-US" dirty="0">
              <a:ea typeface="微软雅黑" panose="020B0503020204020204" pitchFamily="34" charset="-122"/>
            </a:endParaRPr>
          </a:p>
        </p:txBody>
      </p:sp>
      <p:sp>
        <p:nvSpPr>
          <p:cNvPr id="16" name="TextBox 8"/>
          <p:cNvSpPr>
            <a:spLocks noChangeArrowheads="1"/>
          </p:cNvSpPr>
          <p:nvPr/>
        </p:nvSpPr>
        <p:spPr bwMode="auto">
          <a:xfrm>
            <a:off x="4547778" y="415925"/>
            <a:ext cx="995363"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涉密载体</a:t>
            </a:r>
            <a:endParaRPr lang="zh-CN" altLang="en-US">
              <a:ea typeface="微软雅黑" panose="020B0503020204020204" pitchFamily="34" charset="-122"/>
            </a:endParaRPr>
          </a:p>
        </p:txBody>
      </p:sp>
      <p:sp>
        <p:nvSpPr>
          <p:cNvPr id="17" name="TextBox 11"/>
          <p:cNvSpPr>
            <a:spLocks noChangeArrowheads="1"/>
          </p:cNvSpPr>
          <p:nvPr/>
        </p:nvSpPr>
        <p:spPr bwMode="auto">
          <a:xfrm>
            <a:off x="2037941" y="415925"/>
            <a:ext cx="1198562"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009900"/>
                </a:solidFill>
                <a:ea typeface="微软雅黑" panose="020B0503020204020204" pitchFamily="34" charset="-122"/>
                <a:sym typeface="微软雅黑" panose="020B0503020204020204" pitchFamily="34" charset="-122"/>
              </a:rPr>
              <a:t>计算机管理</a:t>
            </a:r>
            <a:endParaRPr lang="zh-CN" altLang="en-US" dirty="0">
              <a:ea typeface="微软雅黑" panose="020B0503020204020204" pitchFamily="34" charset="-122"/>
            </a:endParaRPr>
          </a:p>
        </p:txBody>
      </p:sp>
      <p:sp>
        <p:nvSpPr>
          <p:cNvPr id="18" name="直接连接符 14"/>
          <p:cNvSpPr>
            <a:spLocks noChangeShapeType="1"/>
          </p:cNvSpPr>
          <p:nvPr/>
        </p:nvSpPr>
        <p:spPr bwMode="auto">
          <a:xfrm>
            <a:off x="2314166" y="833438"/>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19" name="TextBox 11"/>
          <p:cNvSpPr>
            <a:spLocks noChangeArrowheads="1"/>
          </p:cNvSpPr>
          <p:nvPr/>
        </p:nvSpPr>
        <p:spPr bwMode="auto">
          <a:xfrm>
            <a:off x="2128253" y="422275"/>
            <a:ext cx="3095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ea typeface="微软雅黑" panose="020B0503020204020204" pitchFamily="34" charset="-122"/>
              <a:sym typeface="Hiragino Sans GB W3" pitchFamily="2" charset="-122"/>
            </a:endParaRPr>
          </a:p>
        </p:txBody>
      </p:sp>
      <p:sp>
        <p:nvSpPr>
          <p:cNvPr id="20" name="TextBox 8"/>
          <p:cNvSpPr>
            <a:spLocks noChangeArrowheads="1"/>
          </p:cNvSpPr>
          <p:nvPr/>
        </p:nvSpPr>
        <p:spPr bwMode="auto">
          <a:xfrm>
            <a:off x="6782978"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密码管理</a:t>
            </a:r>
            <a:endParaRPr lang="zh-CN" altLang="en-US" b="0" dirty="0">
              <a:ea typeface="微软雅黑" panose="020B0503020204020204" pitchFamily="34" charset="-122"/>
            </a:endParaRPr>
          </a:p>
        </p:txBody>
      </p:sp>
      <p:sp>
        <p:nvSpPr>
          <p:cNvPr id="21" name="TextBox 8"/>
          <p:cNvSpPr>
            <a:spLocks noChangeArrowheads="1"/>
          </p:cNvSpPr>
          <p:nvPr/>
        </p:nvSpPr>
        <p:spPr bwMode="auto">
          <a:xfrm>
            <a:off x="5701891" y="404813"/>
            <a:ext cx="995362"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涉密设备</a:t>
            </a:r>
            <a:endParaRPr lang="zh-CN" altLang="en-US">
              <a:ea typeface="微软雅黑" panose="020B0503020204020204" pitchFamily="34" charset="-122"/>
            </a:endParaRPr>
          </a:p>
        </p:txBody>
      </p:sp>
      <p:sp>
        <p:nvSpPr>
          <p:cNvPr id="22" name="TextBox 8"/>
          <p:cNvSpPr>
            <a:spLocks noChangeArrowheads="1"/>
          </p:cNvSpPr>
          <p:nvPr/>
        </p:nvSpPr>
        <p:spPr bwMode="auto">
          <a:xfrm>
            <a:off x="7940781"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线路设备</a:t>
            </a:r>
            <a:endParaRPr lang="zh-CN" altLang="en-US" b="0" dirty="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1000"/>
                                        <p:tgtEl>
                                          <p:spTgt spid="4"/>
                                        </p:tgtEl>
                                      </p:cBhvr>
                                    </p:animEffect>
                                    <p:anim calcmode="lin" valueType="num">
                                      <p:cBhvr>
                                        <p:cTn id="15" dur="1000" fill="hold"/>
                                        <p:tgtEl>
                                          <p:spTgt spid="4"/>
                                        </p:tgtEl>
                                        <p:attrNameLst>
                                          <p:attrName>ppt_x</p:attrName>
                                        </p:attrNameLst>
                                      </p:cBhvr>
                                      <p:tavLst>
                                        <p:tav tm="0">
                                          <p:val>
                                            <p:strVal val="#ppt_x"/>
                                          </p:val>
                                        </p:tav>
                                        <p:tav tm="100000">
                                          <p:val>
                                            <p:strVal val="#ppt_x"/>
                                          </p:val>
                                        </p:tav>
                                      </p:tavLst>
                                    </p:anim>
                                    <p:anim calcmode="lin" valueType="num">
                                      <p:cBhvr>
                                        <p:cTn id="16"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a:spLocks noChangeArrowheads="1"/>
          </p:cNvSpPr>
          <p:nvPr/>
        </p:nvSpPr>
        <p:spPr bwMode="auto">
          <a:xfrm>
            <a:off x="1978025" y="2060575"/>
            <a:ext cx="5764213" cy="3097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nSpc>
                <a:spcPct val="120000"/>
              </a:lnSpc>
              <a:spcBef>
                <a:spcPct val="20000"/>
              </a:spcBef>
              <a:buClr>
                <a:schemeClr val="hlink"/>
              </a:buClr>
              <a:buFont typeface="Wingdings" panose="05000000000000000000" pitchFamily="2" charset="2"/>
              <a:buNone/>
            </a:pPr>
            <a:r>
              <a:rPr lang="zh-CN" altLang="en-US" sz="2800" dirty="0">
                <a:solidFill>
                  <a:schemeClr val="tx2"/>
                </a:solidFill>
                <a:latin typeface="Verdana" panose="020B0604030504040204" pitchFamily="34" charset="0"/>
              </a:rPr>
              <a:t>       </a:t>
            </a:r>
            <a:r>
              <a:rPr lang="zh-CN" altLang="en-US" b="0" dirty="0">
                <a:solidFill>
                  <a:schemeClr val="tx1"/>
                </a:solidFill>
                <a:ea typeface="微软雅黑" panose="020B0503020204020204" pitchFamily="34" charset="-122"/>
              </a:rPr>
              <a:t>201</a:t>
            </a:r>
            <a:r>
              <a:rPr lang="en-US" altLang="zh-CN" b="0" dirty="0">
                <a:solidFill>
                  <a:schemeClr val="tx1"/>
                </a:solidFill>
                <a:ea typeface="微软雅黑" panose="020B0503020204020204" pitchFamily="34" charset="-122"/>
              </a:rPr>
              <a:t>2</a:t>
            </a:r>
            <a:r>
              <a:rPr lang="zh-CN" altLang="en-US" b="0" dirty="0">
                <a:solidFill>
                  <a:schemeClr val="tx1"/>
                </a:solidFill>
                <a:ea typeface="微软雅黑" panose="020B0503020204020204" pitchFamily="34" charset="-122"/>
              </a:rPr>
              <a:t>年</a:t>
            </a:r>
            <a:r>
              <a:rPr lang="en-US" altLang="zh-CN" b="0" dirty="0">
                <a:solidFill>
                  <a:schemeClr val="tx1"/>
                </a:solidFill>
                <a:ea typeface="微软雅黑" panose="020B0503020204020204" pitchFamily="34" charset="-122"/>
              </a:rPr>
              <a:t>X</a:t>
            </a:r>
            <a:r>
              <a:rPr lang="zh-CN" altLang="en-US" b="0" dirty="0">
                <a:solidFill>
                  <a:schemeClr val="tx1"/>
                </a:solidFill>
                <a:ea typeface="微软雅黑" panose="020B0503020204020204" pitchFamily="34" charset="-122"/>
              </a:rPr>
              <a:t>月，公司某技术人员带自己的笔记本到公司处理工作，并且将公司的有关资料储存在自己的电脑上。</a:t>
            </a:r>
            <a:endParaRPr lang="en-US" altLang="zh-CN" b="0" dirty="0">
              <a:solidFill>
                <a:schemeClr val="tx1"/>
              </a:solidFill>
              <a:ea typeface="微软雅黑" panose="020B0503020204020204" pitchFamily="34" charset="-122"/>
            </a:endParaRPr>
          </a:p>
          <a:p>
            <a:pPr>
              <a:lnSpc>
                <a:spcPct val="120000"/>
              </a:lnSpc>
              <a:spcBef>
                <a:spcPct val="20000"/>
              </a:spcBef>
              <a:buClr>
                <a:schemeClr val="hlink"/>
              </a:buClr>
              <a:buFont typeface="Wingdings" panose="05000000000000000000" pitchFamily="2" charset="2"/>
              <a:buNone/>
            </a:pPr>
            <a:endParaRPr lang="en-US" altLang="zh-CN" b="0" dirty="0">
              <a:solidFill>
                <a:schemeClr val="tx1"/>
              </a:solidFill>
              <a:ea typeface="微软雅黑" panose="020B0503020204020204" pitchFamily="34" charset="-122"/>
            </a:endParaRPr>
          </a:p>
          <a:p>
            <a:pPr>
              <a:lnSpc>
                <a:spcPct val="120000"/>
              </a:lnSpc>
              <a:spcBef>
                <a:spcPct val="20000"/>
              </a:spcBef>
              <a:buClr>
                <a:schemeClr val="hlink"/>
              </a:buClr>
              <a:buFont typeface="Wingdings" panose="05000000000000000000" pitchFamily="2" charset="2"/>
              <a:buNone/>
            </a:pPr>
            <a:r>
              <a:rPr lang="en-US" altLang="zh-CN" b="0" dirty="0">
                <a:solidFill>
                  <a:schemeClr val="tx1"/>
                </a:solidFill>
                <a:ea typeface="微软雅黑" panose="020B0503020204020204" pitchFamily="34" charset="-122"/>
              </a:rPr>
              <a:t>              2013</a:t>
            </a:r>
            <a:r>
              <a:rPr lang="zh-CN" altLang="en-US" b="0" dirty="0">
                <a:solidFill>
                  <a:schemeClr val="tx1"/>
                </a:solidFill>
                <a:ea typeface="微软雅黑" panose="020B0503020204020204" pitchFamily="34" charset="-122"/>
              </a:rPr>
              <a:t>年</a:t>
            </a:r>
            <a:r>
              <a:rPr lang="en-US" altLang="zh-CN" b="0" dirty="0">
                <a:solidFill>
                  <a:schemeClr val="tx1"/>
                </a:solidFill>
                <a:ea typeface="微软雅黑" panose="020B0503020204020204" pitchFamily="34" charset="-122"/>
              </a:rPr>
              <a:t>X</a:t>
            </a:r>
            <a:r>
              <a:rPr lang="zh-CN" altLang="en-US" b="0" dirty="0">
                <a:solidFill>
                  <a:schemeClr val="tx1"/>
                </a:solidFill>
                <a:ea typeface="微软雅黑" panose="020B0503020204020204" pitchFamily="34" charset="-122"/>
              </a:rPr>
              <a:t>月，公司某同事在外出差期间，手机丢失了，他未对手机进行加密，手机中包括通讯录、公司邮件、短信、公司资料及视频文件等应用程序存在暴露风险。</a:t>
            </a:r>
            <a:endParaRPr lang="zh-CN" altLang="en-US" b="0" dirty="0">
              <a:solidFill>
                <a:schemeClr val="tx1"/>
              </a:solidFill>
              <a:ea typeface="微软雅黑" panose="020B0503020204020204" pitchFamily="34" charset="-122"/>
            </a:endParaRPr>
          </a:p>
        </p:txBody>
      </p:sp>
      <p:sp>
        <p:nvSpPr>
          <p:cNvPr id="5" name="对角圆角矩形 9"/>
          <p:cNvSpPr/>
          <p:nvPr/>
        </p:nvSpPr>
        <p:spPr bwMode="auto">
          <a:xfrm>
            <a:off x="682625" y="1628775"/>
            <a:ext cx="1276350" cy="431800"/>
          </a:xfrm>
          <a:custGeom>
            <a:avLst/>
            <a:gdLst>
              <a:gd name="T0" fmla="*/ 71968 w 1276350"/>
              <a:gd name="T1" fmla="*/ 0 h 431800"/>
              <a:gd name="T2" fmla="*/ 1060450 w 1276350"/>
              <a:gd name="T3" fmla="*/ 0 h 431800"/>
              <a:gd name="T4" fmla="*/ 1276350 w 1276350"/>
              <a:gd name="T5" fmla="*/ 215900 h 431800"/>
              <a:gd name="T6" fmla="*/ 1276350 w 1276350"/>
              <a:gd name="T7" fmla="*/ 359832 h 431800"/>
              <a:gd name="T8" fmla="*/ 1204382 w 1276350"/>
              <a:gd name="T9" fmla="*/ 431800 h 431800"/>
              <a:gd name="T10" fmla="*/ 215900 w 1276350"/>
              <a:gd name="T11" fmla="*/ 431800 h 431800"/>
              <a:gd name="T12" fmla="*/ 0 w 1276350"/>
              <a:gd name="T13" fmla="*/ 215900 h 431800"/>
              <a:gd name="T14" fmla="*/ 0 w 1276350"/>
              <a:gd name="T15" fmla="*/ 71968 h 431800"/>
              <a:gd name="T16" fmla="*/ 71968 w 1276350"/>
              <a:gd name="T17" fmla="*/ 0 h 4318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276350"/>
              <a:gd name="T28" fmla="*/ 0 h 431800"/>
              <a:gd name="T29" fmla="*/ 1276350 w 1276350"/>
              <a:gd name="T30" fmla="*/ 431800 h 431800"/>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276350" h="431800">
                <a:moveTo>
                  <a:pt x="71968" y="0"/>
                </a:moveTo>
                <a:lnTo>
                  <a:pt x="1060450" y="0"/>
                </a:lnTo>
                <a:cubicBezTo>
                  <a:pt x="1179688" y="0"/>
                  <a:pt x="1276350" y="96662"/>
                  <a:pt x="1276350" y="215900"/>
                </a:cubicBezTo>
                <a:lnTo>
                  <a:pt x="1276350" y="359832"/>
                </a:lnTo>
                <a:cubicBezTo>
                  <a:pt x="1276350" y="399579"/>
                  <a:pt x="1244129" y="431800"/>
                  <a:pt x="1204382" y="431800"/>
                </a:cubicBezTo>
                <a:lnTo>
                  <a:pt x="215900" y="431800"/>
                </a:lnTo>
                <a:cubicBezTo>
                  <a:pt x="96662" y="431800"/>
                  <a:pt x="0" y="335138"/>
                  <a:pt x="0" y="215900"/>
                </a:cubicBezTo>
                <a:lnTo>
                  <a:pt x="0" y="71968"/>
                </a:lnTo>
                <a:cubicBezTo>
                  <a:pt x="0" y="32221"/>
                  <a:pt x="32221" y="0"/>
                  <a:pt x="71968" y="0"/>
                </a:cubicBezTo>
                <a:close/>
              </a:path>
            </a:pathLst>
          </a:custGeom>
          <a:noFill/>
          <a:ln w="12700" cap="rnd">
            <a:solidFill>
              <a:srgbClr val="F05425"/>
            </a:solidFill>
            <a:prstDash val="sysDash"/>
            <a:miter lim="800000"/>
          </a:ln>
          <a:extLst>
            <a:ext uri="{909E8E84-426E-40DD-AFC4-6F175D3DCCD1}">
              <a14:hiddenFill xmlns:a14="http://schemas.microsoft.com/office/drawing/2010/main">
                <a:solidFill>
                  <a:srgbClr val="FFFFFF"/>
                </a:solidFill>
              </a14:hiddenFill>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a:r>
              <a:rPr lang="zh-CN" altLang="en-US" sz="2000" b="0">
                <a:solidFill>
                  <a:srgbClr val="F05425"/>
                </a:solidFill>
                <a:ea typeface="微软雅黑" panose="020B0503020204020204" pitchFamily="34" charset="-122"/>
              </a:rPr>
              <a:t>背景</a:t>
            </a:r>
            <a:endParaRPr lang="zh-CN" altLang="en-US" sz="2000" b="0">
              <a:solidFill>
                <a:srgbClr val="F05425"/>
              </a:solidFill>
              <a:ea typeface="微软雅黑" panose="020B0503020204020204" pitchFamily="34" charset="-122"/>
            </a:endParaRPr>
          </a:p>
        </p:txBody>
      </p:sp>
      <p:cxnSp>
        <p:nvCxnSpPr>
          <p:cNvPr id="6" name="直接连接符 11"/>
          <p:cNvCxnSpPr>
            <a:cxnSpLocks noChangeShapeType="1"/>
          </p:cNvCxnSpPr>
          <p:nvPr/>
        </p:nvCxnSpPr>
        <p:spPr bwMode="auto">
          <a:xfrm>
            <a:off x="1958975" y="1844675"/>
            <a:ext cx="5710238" cy="0"/>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cxnSp>
        <p:nvCxnSpPr>
          <p:cNvPr id="7" name="直接连接符 14"/>
          <p:cNvCxnSpPr>
            <a:cxnSpLocks noChangeShapeType="1"/>
          </p:cNvCxnSpPr>
          <p:nvPr/>
        </p:nvCxnSpPr>
        <p:spPr bwMode="auto">
          <a:xfrm>
            <a:off x="1330325" y="2060575"/>
            <a:ext cx="0" cy="1800225"/>
          </a:xfrm>
          <a:prstGeom prst="line">
            <a:avLst/>
          </a:prstGeom>
          <a:noFill/>
          <a:ln w="12700">
            <a:solidFill>
              <a:srgbClr val="AD4441"/>
            </a:solidFill>
            <a:prstDash val="sysDash"/>
            <a:round/>
          </a:ln>
          <a:extLst>
            <a:ext uri="{909E8E84-426E-40DD-AFC4-6F175D3DCCD1}">
              <a14:hiddenFill xmlns:a14="http://schemas.microsoft.com/office/drawing/2010/main">
                <a:noFill/>
              </a14:hiddenFill>
            </a:ext>
          </a:extLst>
        </p:spPr>
      </p:cxnSp>
      <p:grpSp>
        <p:nvGrpSpPr>
          <p:cNvPr id="8" name="Group 9"/>
          <p:cNvGrpSpPr/>
          <p:nvPr/>
        </p:nvGrpSpPr>
        <p:grpSpPr bwMode="auto">
          <a:xfrm>
            <a:off x="2519363" y="4830763"/>
            <a:ext cx="5172075" cy="1335087"/>
            <a:chOff x="0" y="0"/>
            <a:chExt cx="5005395" cy="1335323"/>
          </a:xfrm>
        </p:grpSpPr>
        <p:grpSp>
          <p:nvGrpSpPr>
            <p:cNvPr id="9" name="Group 10"/>
            <p:cNvGrpSpPr/>
            <p:nvPr/>
          </p:nvGrpSpPr>
          <p:grpSpPr bwMode="auto">
            <a:xfrm>
              <a:off x="0" y="0"/>
              <a:ext cx="5005395" cy="1335323"/>
              <a:chOff x="0" y="0"/>
              <a:chExt cx="5005395" cy="1335323"/>
            </a:xfrm>
          </p:grpSpPr>
          <p:sp>
            <p:nvSpPr>
              <p:cNvPr id="11" name="Rectangle 3"/>
              <p:cNvSpPr>
                <a:spLocks noChangeArrowheads="1"/>
              </p:cNvSpPr>
              <p:nvPr/>
            </p:nvSpPr>
            <p:spPr bwMode="auto">
              <a:xfrm>
                <a:off x="0" y="0"/>
                <a:ext cx="5005395" cy="1335323"/>
              </a:xfrm>
              <a:prstGeom prst="rect">
                <a:avLst/>
              </a:prstGeom>
              <a:solidFill>
                <a:srgbClr val="A6A6A6"/>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36" tIns="45718" rIns="91436" bIns="45718" anchor="ctr"/>
              <a:lstStyle>
                <a:lvl1pPr defTabSz="684530"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defTabSz="68453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defTabSz="68453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defTabSz="68453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defTabSz="68453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defTabSz="68453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algn="ctr" eaLnBrk="1" hangingPunct="1"/>
                <a:endParaRPr lang="en-US" altLang="zh-CN" b="0">
                  <a:ea typeface="微软雅黑" panose="020B0503020204020204" pitchFamily="34" charset="-122"/>
                </a:endParaRPr>
              </a:p>
              <a:p>
                <a:pPr algn="ctr" eaLnBrk="1" hangingPunct="1"/>
                <a:endParaRPr lang="en-US" altLang="zh-CN" b="0">
                  <a:ea typeface="微软雅黑" panose="020B0503020204020204" pitchFamily="34" charset="-122"/>
                </a:endParaRPr>
              </a:p>
            </p:txBody>
          </p:sp>
          <p:sp>
            <p:nvSpPr>
              <p:cNvPr id="12" name="Freeform 13"/>
              <p:cNvSpPr/>
              <p:nvPr/>
            </p:nvSpPr>
            <p:spPr bwMode="auto">
              <a:xfrm rot="10800000">
                <a:off x="220670" y="504231"/>
                <a:ext cx="606748" cy="660716"/>
              </a:xfrm>
              <a:custGeom>
                <a:avLst/>
                <a:gdLst>
                  <a:gd name="T0" fmla="*/ 59983 w 526"/>
                  <a:gd name="T1" fmla="*/ 602702 h 615"/>
                  <a:gd name="T2" fmla="*/ 27684 w 526"/>
                  <a:gd name="T3" fmla="*/ 572621 h 615"/>
                  <a:gd name="T4" fmla="*/ 59983 w 526"/>
                  <a:gd name="T5" fmla="*/ 543613 h 615"/>
                  <a:gd name="T6" fmla="*/ 46141 w 526"/>
                  <a:gd name="T7" fmla="*/ 500640 h 615"/>
                  <a:gd name="T8" fmla="*/ 28838 w 526"/>
                  <a:gd name="T9" fmla="*/ 460890 h 615"/>
                  <a:gd name="T10" fmla="*/ 190330 w 526"/>
                  <a:gd name="T11" fmla="*/ 443700 h 615"/>
                  <a:gd name="T12" fmla="*/ 35759 w 526"/>
                  <a:gd name="T13" fmla="*/ 396430 h 615"/>
                  <a:gd name="T14" fmla="*/ 35759 w 526"/>
                  <a:gd name="T15" fmla="*/ 353456 h 615"/>
                  <a:gd name="T16" fmla="*/ 190330 w 526"/>
                  <a:gd name="T17" fmla="*/ 304037 h 615"/>
                  <a:gd name="T18" fmla="*/ 28838 w 526"/>
                  <a:gd name="T19" fmla="*/ 286847 h 615"/>
                  <a:gd name="T20" fmla="*/ 46141 w 526"/>
                  <a:gd name="T21" fmla="*/ 247097 h 615"/>
                  <a:gd name="T22" fmla="*/ 59983 w 526"/>
                  <a:gd name="T23" fmla="*/ 206272 h 615"/>
                  <a:gd name="T24" fmla="*/ 27684 w 526"/>
                  <a:gd name="T25" fmla="*/ 176191 h 615"/>
                  <a:gd name="T26" fmla="*/ 59983 w 526"/>
                  <a:gd name="T27" fmla="*/ 148258 h 615"/>
                  <a:gd name="T28" fmla="*/ 46141 w 526"/>
                  <a:gd name="T29" fmla="*/ 105285 h 615"/>
                  <a:gd name="T30" fmla="*/ 28838 w 526"/>
                  <a:gd name="T31" fmla="*/ 65534 h 615"/>
                  <a:gd name="T32" fmla="*/ 248005 w 526"/>
                  <a:gd name="T33" fmla="*/ 48345 h 615"/>
                  <a:gd name="T34" fmla="*/ 279150 w 526"/>
                  <a:gd name="T35" fmla="*/ 78426 h 615"/>
                  <a:gd name="T36" fmla="*/ 248005 w 526"/>
                  <a:gd name="T37" fmla="*/ 106359 h 615"/>
                  <a:gd name="T38" fmla="*/ 260694 w 526"/>
                  <a:gd name="T39" fmla="*/ 149333 h 615"/>
                  <a:gd name="T40" fmla="*/ 276843 w 526"/>
                  <a:gd name="T41" fmla="*/ 189083 h 615"/>
                  <a:gd name="T42" fmla="*/ 190330 w 526"/>
                  <a:gd name="T43" fmla="*/ 206272 h 615"/>
                  <a:gd name="T44" fmla="*/ 271076 w 526"/>
                  <a:gd name="T45" fmla="*/ 253543 h 615"/>
                  <a:gd name="T46" fmla="*/ 271076 w 526"/>
                  <a:gd name="T47" fmla="*/ 296516 h 615"/>
                  <a:gd name="T48" fmla="*/ 190330 w 526"/>
                  <a:gd name="T49" fmla="*/ 345936 h 615"/>
                  <a:gd name="T50" fmla="*/ 276843 w 526"/>
                  <a:gd name="T51" fmla="*/ 363125 h 615"/>
                  <a:gd name="T52" fmla="*/ 260694 w 526"/>
                  <a:gd name="T53" fmla="*/ 402876 h 615"/>
                  <a:gd name="T54" fmla="*/ 248005 w 526"/>
                  <a:gd name="T55" fmla="*/ 443700 h 615"/>
                  <a:gd name="T56" fmla="*/ 279150 w 526"/>
                  <a:gd name="T57" fmla="*/ 473782 h 615"/>
                  <a:gd name="T58" fmla="*/ 248005 w 526"/>
                  <a:gd name="T59" fmla="*/ 502789 h 615"/>
                  <a:gd name="T60" fmla="*/ 260694 w 526"/>
                  <a:gd name="T61" fmla="*/ 545762 h 615"/>
                  <a:gd name="T62" fmla="*/ 276843 w 526"/>
                  <a:gd name="T63" fmla="*/ 584438 h 615"/>
                  <a:gd name="T64" fmla="*/ 190330 w 526"/>
                  <a:gd name="T65" fmla="*/ 602702 h 615"/>
                  <a:gd name="T66" fmla="*/ 581371 w 526"/>
                  <a:gd name="T67" fmla="*/ 397504 h 615"/>
                  <a:gd name="T68" fmla="*/ 562914 w 526"/>
                  <a:gd name="T69" fmla="*/ 620966 h 615"/>
                  <a:gd name="T70" fmla="*/ 319523 w 526"/>
                  <a:gd name="T71" fmla="*/ 614520 h 615"/>
                  <a:gd name="T72" fmla="*/ 312602 w 526"/>
                  <a:gd name="T73" fmla="*/ 385686 h 615"/>
                  <a:gd name="T74" fmla="*/ 462559 w 526"/>
                  <a:gd name="T75" fmla="*/ 366348 h 615"/>
                  <a:gd name="T76" fmla="*/ 336826 w 526"/>
                  <a:gd name="T77" fmla="*/ 296516 h 615"/>
                  <a:gd name="T78" fmla="*/ 336826 w 526"/>
                  <a:gd name="T79" fmla="*/ 253543 h 615"/>
                  <a:gd name="T80" fmla="*/ 462559 w 526"/>
                  <a:gd name="T81" fmla="*/ 206272 h 615"/>
                  <a:gd name="T82" fmla="*/ 329905 w 526"/>
                  <a:gd name="T83" fmla="*/ 189083 h 615"/>
                  <a:gd name="T84" fmla="*/ 347207 w 526"/>
                  <a:gd name="T85" fmla="*/ 149333 h 615"/>
                  <a:gd name="T86" fmla="*/ 358743 w 526"/>
                  <a:gd name="T87" fmla="*/ 106359 h 615"/>
                  <a:gd name="T88" fmla="*/ 328751 w 526"/>
                  <a:gd name="T89" fmla="*/ 78426 h 615"/>
                  <a:gd name="T90" fmla="*/ 358743 w 526"/>
                  <a:gd name="T91" fmla="*/ 48345 h 615"/>
                  <a:gd name="T92" fmla="*/ 577910 w 526"/>
                  <a:gd name="T93" fmla="*/ 65534 h 615"/>
                  <a:gd name="T94" fmla="*/ 561761 w 526"/>
                  <a:gd name="T95" fmla="*/ 105285 h 615"/>
                  <a:gd name="T96" fmla="*/ 547919 w 526"/>
                  <a:gd name="T97" fmla="*/ 148258 h 615"/>
                  <a:gd name="T98" fmla="*/ 580217 w 526"/>
                  <a:gd name="T99" fmla="*/ 176191 h 615"/>
                  <a:gd name="T100" fmla="*/ 547919 w 526"/>
                  <a:gd name="T101" fmla="*/ 206272 h 615"/>
                  <a:gd name="T102" fmla="*/ 561761 w 526"/>
                  <a:gd name="T103" fmla="*/ 247097 h 615"/>
                  <a:gd name="T104" fmla="*/ 577910 w 526"/>
                  <a:gd name="T105" fmla="*/ 286847 h 615"/>
                  <a:gd name="T106" fmla="*/ 462559 w 526"/>
                  <a:gd name="T107" fmla="*/ 304037 h 615"/>
                  <a:gd name="T108" fmla="*/ 573296 w 526"/>
                  <a:gd name="T109" fmla="*/ 376017 h 615"/>
                  <a:gd name="T110" fmla="*/ 606748 w 526"/>
                  <a:gd name="T111" fmla="*/ 397504 h 615"/>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w 526"/>
                  <a:gd name="T169" fmla="*/ 0 h 615"/>
                  <a:gd name="T170" fmla="*/ 526 w 526"/>
                  <a:gd name="T171" fmla="*/ 615 h 615"/>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T168" t="T169" r="T170" b="T171"/>
                <a:pathLst>
                  <a:path w="526" h="615">
                    <a:moveTo>
                      <a:pt x="0" y="615"/>
                    </a:moveTo>
                    <a:lnTo>
                      <a:pt x="165" y="615"/>
                    </a:lnTo>
                    <a:lnTo>
                      <a:pt x="165" y="561"/>
                    </a:lnTo>
                    <a:lnTo>
                      <a:pt x="52" y="561"/>
                    </a:lnTo>
                    <a:lnTo>
                      <a:pt x="40" y="559"/>
                    </a:lnTo>
                    <a:lnTo>
                      <a:pt x="31" y="553"/>
                    </a:lnTo>
                    <a:lnTo>
                      <a:pt x="25" y="544"/>
                    </a:lnTo>
                    <a:lnTo>
                      <a:pt x="24" y="533"/>
                    </a:lnTo>
                    <a:lnTo>
                      <a:pt x="25" y="522"/>
                    </a:lnTo>
                    <a:lnTo>
                      <a:pt x="31" y="513"/>
                    </a:lnTo>
                    <a:lnTo>
                      <a:pt x="40" y="508"/>
                    </a:lnTo>
                    <a:lnTo>
                      <a:pt x="52" y="506"/>
                    </a:lnTo>
                    <a:lnTo>
                      <a:pt x="165" y="506"/>
                    </a:lnTo>
                    <a:lnTo>
                      <a:pt x="165" y="468"/>
                    </a:lnTo>
                    <a:lnTo>
                      <a:pt x="52" y="468"/>
                    </a:lnTo>
                    <a:lnTo>
                      <a:pt x="40" y="466"/>
                    </a:lnTo>
                    <a:lnTo>
                      <a:pt x="31" y="460"/>
                    </a:lnTo>
                    <a:lnTo>
                      <a:pt x="25" y="452"/>
                    </a:lnTo>
                    <a:lnTo>
                      <a:pt x="24" y="441"/>
                    </a:lnTo>
                    <a:lnTo>
                      <a:pt x="25" y="429"/>
                    </a:lnTo>
                    <a:lnTo>
                      <a:pt x="31" y="421"/>
                    </a:lnTo>
                    <a:lnTo>
                      <a:pt x="40" y="415"/>
                    </a:lnTo>
                    <a:lnTo>
                      <a:pt x="52" y="413"/>
                    </a:lnTo>
                    <a:lnTo>
                      <a:pt x="165" y="413"/>
                    </a:lnTo>
                    <a:lnTo>
                      <a:pt x="165" y="376"/>
                    </a:lnTo>
                    <a:lnTo>
                      <a:pt x="52" y="376"/>
                    </a:lnTo>
                    <a:lnTo>
                      <a:pt x="40" y="375"/>
                    </a:lnTo>
                    <a:lnTo>
                      <a:pt x="31" y="369"/>
                    </a:lnTo>
                    <a:lnTo>
                      <a:pt x="25" y="360"/>
                    </a:lnTo>
                    <a:lnTo>
                      <a:pt x="24" y="348"/>
                    </a:lnTo>
                    <a:lnTo>
                      <a:pt x="25" y="338"/>
                    </a:lnTo>
                    <a:lnTo>
                      <a:pt x="31" y="329"/>
                    </a:lnTo>
                    <a:lnTo>
                      <a:pt x="40" y="323"/>
                    </a:lnTo>
                    <a:lnTo>
                      <a:pt x="52" y="322"/>
                    </a:lnTo>
                    <a:lnTo>
                      <a:pt x="165" y="322"/>
                    </a:lnTo>
                    <a:lnTo>
                      <a:pt x="165" y="283"/>
                    </a:lnTo>
                    <a:lnTo>
                      <a:pt x="52" y="283"/>
                    </a:lnTo>
                    <a:lnTo>
                      <a:pt x="40" y="282"/>
                    </a:lnTo>
                    <a:lnTo>
                      <a:pt x="31" y="276"/>
                    </a:lnTo>
                    <a:lnTo>
                      <a:pt x="25" y="267"/>
                    </a:lnTo>
                    <a:lnTo>
                      <a:pt x="24" y="257"/>
                    </a:lnTo>
                    <a:lnTo>
                      <a:pt x="25" y="245"/>
                    </a:lnTo>
                    <a:lnTo>
                      <a:pt x="31" y="236"/>
                    </a:lnTo>
                    <a:lnTo>
                      <a:pt x="40" y="230"/>
                    </a:lnTo>
                    <a:lnTo>
                      <a:pt x="52" y="229"/>
                    </a:lnTo>
                    <a:lnTo>
                      <a:pt x="165" y="229"/>
                    </a:lnTo>
                    <a:lnTo>
                      <a:pt x="165" y="192"/>
                    </a:lnTo>
                    <a:lnTo>
                      <a:pt x="52" y="192"/>
                    </a:lnTo>
                    <a:lnTo>
                      <a:pt x="40" y="191"/>
                    </a:lnTo>
                    <a:lnTo>
                      <a:pt x="31" y="185"/>
                    </a:lnTo>
                    <a:lnTo>
                      <a:pt x="25" y="176"/>
                    </a:lnTo>
                    <a:lnTo>
                      <a:pt x="24" y="164"/>
                    </a:lnTo>
                    <a:lnTo>
                      <a:pt x="25" y="154"/>
                    </a:lnTo>
                    <a:lnTo>
                      <a:pt x="31" y="145"/>
                    </a:lnTo>
                    <a:lnTo>
                      <a:pt x="40" y="139"/>
                    </a:lnTo>
                    <a:lnTo>
                      <a:pt x="52" y="138"/>
                    </a:lnTo>
                    <a:lnTo>
                      <a:pt x="165" y="138"/>
                    </a:lnTo>
                    <a:lnTo>
                      <a:pt x="165" y="99"/>
                    </a:lnTo>
                    <a:lnTo>
                      <a:pt x="52" y="99"/>
                    </a:lnTo>
                    <a:lnTo>
                      <a:pt x="40" y="98"/>
                    </a:lnTo>
                    <a:lnTo>
                      <a:pt x="31" y="92"/>
                    </a:lnTo>
                    <a:lnTo>
                      <a:pt x="25" y="83"/>
                    </a:lnTo>
                    <a:lnTo>
                      <a:pt x="24" y="73"/>
                    </a:lnTo>
                    <a:lnTo>
                      <a:pt x="25" y="61"/>
                    </a:lnTo>
                    <a:lnTo>
                      <a:pt x="31" y="52"/>
                    </a:lnTo>
                    <a:lnTo>
                      <a:pt x="40" y="46"/>
                    </a:lnTo>
                    <a:lnTo>
                      <a:pt x="52" y="45"/>
                    </a:lnTo>
                    <a:lnTo>
                      <a:pt x="215" y="45"/>
                    </a:lnTo>
                    <a:lnTo>
                      <a:pt x="226" y="46"/>
                    </a:lnTo>
                    <a:lnTo>
                      <a:pt x="235" y="52"/>
                    </a:lnTo>
                    <a:lnTo>
                      <a:pt x="240" y="61"/>
                    </a:lnTo>
                    <a:lnTo>
                      <a:pt x="242" y="73"/>
                    </a:lnTo>
                    <a:lnTo>
                      <a:pt x="240" y="83"/>
                    </a:lnTo>
                    <a:lnTo>
                      <a:pt x="235" y="92"/>
                    </a:lnTo>
                    <a:lnTo>
                      <a:pt x="226" y="98"/>
                    </a:lnTo>
                    <a:lnTo>
                      <a:pt x="215" y="99"/>
                    </a:lnTo>
                    <a:lnTo>
                      <a:pt x="165" y="99"/>
                    </a:lnTo>
                    <a:lnTo>
                      <a:pt x="165" y="138"/>
                    </a:lnTo>
                    <a:lnTo>
                      <a:pt x="215" y="138"/>
                    </a:lnTo>
                    <a:lnTo>
                      <a:pt x="226" y="139"/>
                    </a:lnTo>
                    <a:lnTo>
                      <a:pt x="235" y="145"/>
                    </a:lnTo>
                    <a:lnTo>
                      <a:pt x="240" y="154"/>
                    </a:lnTo>
                    <a:lnTo>
                      <a:pt x="242" y="164"/>
                    </a:lnTo>
                    <a:lnTo>
                      <a:pt x="240" y="176"/>
                    </a:lnTo>
                    <a:lnTo>
                      <a:pt x="235" y="185"/>
                    </a:lnTo>
                    <a:lnTo>
                      <a:pt x="226" y="191"/>
                    </a:lnTo>
                    <a:lnTo>
                      <a:pt x="215" y="192"/>
                    </a:lnTo>
                    <a:lnTo>
                      <a:pt x="165" y="192"/>
                    </a:lnTo>
                    <a:lnTo>
                      <a:pt x="165" y="229"/>
                    </a:lnTo>
                    <a:lnTo>
                      <a:pt x="215" y="229"/>
                    </a:lnTo>
                    <a:lnTo>
                      <a:pt x="226" y="230"/>
                    </a:lnTo>
                    <a:lnTo>
                      <a:pt x="235" y="236"/>
                    </a:lnTo>
                    <a:lnTo>
                      <a:pt x="240" y="245"/>
                    </a:lnTo>
                    <a:lnTo>
                      <a:pt x="242" y="257"/>
                    </a:lnTo>
                    <a:lnTo>
                      <a:pt x="240" y="267"/>
                    </a:lnTo>
                    <a:lnTo>
                      <a:pt x="235" y="276"/>
                    </a:lnTo>
                    <a:lnTo>
                      <a:pt x="226" y="282"/>
                    </a:lnTo>
                    <a:lnTo>
                      <a:pt x="215" y="283"/>
                    </a:lnTo>
                    <a:lnTo>
                      <a:pt x="165" y="283"/>
                    </a:lnTo>
                    <a:lnTo>
                      <a:pt x="165" y="322"/>
                    </a:lnTo>
                    <a:lnTo>
                      <a:pt x="215" y="322"/>
                    </a:lnTo>
                    <a:lnTo>
                      <a:pt x="226" y="323"/>
                    </a:lnTo>
                    <a:lnTo>
                      <a:pt x="235" y="329"/>
                    </a:lnTo>
                    <a:lnTo>
                      <a:pt x="240" y="338"/>
                    </a:lnTo>
                    <a:lnTo>
                      <a:pt x="242" y="348"/>
                    </a:lnTo>
                    <a:lnTo>
                      <a:pt x="240" y="360"/>
                    </a:lnTo>
                    <a:lnTo>
                      <a:pt x="235" y="369"/>
                    </a:lnTo>
                    <a:lnTo>
                      <a:pt x="226" y="375"/>
                    </a:lnTo>
                    <a:lnTo>
                      <a:pt x="215" y="376"/>
                    </a:lnTo>
                    <a:lnTo>
                      <a:pt x="165" y="376"/>
                    </a:lnTo>
                    <a:lnTo>
                      <a:pt x="165" y="413"/>
                    </a:lnTo>
                    <a:lnTo>
                      <a:pt x="215" y="413"/>
                    </a:lnTo>
                    <a:lnTo>
                      <a:pt x="226" y="415"/>
                    </a:lnTo>
                    <a:lnTo>
                      <a:pt x="235" y="421"/>
                    </a:lnTo>
                    <a:lnTo>
                      <a:pt x="240" y="429"/>
                    </a:lnTo>
                    <a:lnTo>
                      <a:pt x="242" y="441"/>
                    </a:lnTo>
                    <a:lnTo>
                      <a:pt x="240" y="452"/>
                    </a:lnTo>
                    <a:lnTo>
                      <a:pt x="235" y="460"/>
                    </a:lnTo>
                    <a:lnTo>
                      <a:pt x="226" y="466"/>
                    </a:lnTo>
                    <a:lnTo>
                      <a:pt x="215" y="468"/>
                    </a:lnTo>
                    <a:lnTo>
                      <a:pt x="165" y="468"/>
                    </a:lnTo>
                    <a:lnTo>
                      <a:pt x="165" y="506"/>
                    </a:lnTo>
                    <a:lnTo>
                      <a:pt x="215" y="506"/>
                    </a:lnTo>
                    <a:lnTo>
                      <a:pt x="226" y="508"/>
                    </a:lnTo>
                    <a:lnTo>
                      <a:pt x="235" y="513"/>
                    </a:lnTo>
                    <a:lnTo>
                      <a:pt x="240" y="522"/>
                    </a:lnTo>
                    <a:lnTo>
                      <a:pt x="242" y="533"/>
                    </a:lnTo>
                    <a:lnTo>
                      <a:pt x="240" y="544"/>
                    </a:lnTo>
                    <a:lnTo>
                      <a:pt x="235" y="553"/>
                    </a:lnTo>
                    <a:lnTo>
                      <a:pt x="226" y="559"/>
                    </a:lnTo>
                    <a:lnTo>
                      <a:pt x="215" y="561"/>
                    </a:lnTo>
                    <a:lnTo>
                      <a:pt x="165" y="561"/>
                    </a:lnTo>
                    <a:lnTo>
                      <a:pt x="165" y="615"/>
                    </a:lnTo>
                    <a:lnTo>
                      <a:pt x="526" y="615"/>
                    </a:lnTo>
                    <a:lnTo>
                      <a:pt x="526" y="370"/>
                    </a:lnTo>
                    <a:lnTo>
                      <a:pt x="504" y="370"/>
                    </a:lnTo>
                    <a:lnTo>
                      <a:pt x="504" y="553"/>
                    </a:lnTo>
                    <a:lnTo>
                      <a:pt x="503" y="564"/>
                    </a:lnTo>
                    <a:lnTo>
                      <a:pt x="497" y="572"/>
                    </a:lnTo>
                    <a:lnTo>
                      <a:pt x="488" y="578"/>
                    </a:lnTo>
                    <a:lnTo>
                      <a:pt x="476" y="581"/>
                    </a:lnTo>
                    <a:lnTo>
                      <a:pt x="296" y="581"/>
                    </a:lnTo>
                    <a:lnTo>
                      <a:pt x="286" y="578"/>
                    </a:lnTo>
                    <a:lnTo>
                      <a:pt x="277" y="572"/>
                    </a:lnTo>
                    <a:lnTo>
                      <a:pt x="271" y="564"/>
                    </a:lnTo>
                    <a:lnTo>
                      <a:pt x="270" y="553"/>
                    </a:lnTo>
                    <a:lnTo>
                      <a:pt x="270" y="369"/>
                    </a:lnTo>
                    <a:lnTo>
                      <a:pt x="271" y="359"/>
                    </a:lnTo>
                    <a:lnTo>
                      <a:pt x="277" y="350"/>
                    </a:lnTo>
                    <a:lnTo>
                      <a:pt x="286" y="344"/>
                    </a:lnTo>
                    <a:lnTo>
                      <a:pt x="296" y="341"/>
                    </a:lnTo>
                    <a:lnTo>
                      <a:pt x="401" y="341"/>
                    </a:lnTo>
                    <a:lnTo>
                      <a:pt x="401" y="283"/>
                    </a:lnTo>
                    <a:lnTo>
                      <a:pt x="311" y="283"/>
                    </a:lnTo>
                    <a:lnTo>
                      <a:pt x="301" y="282"/>
                    </a:lnTo>
                    <a:lnTo>
                      <a:pt x="292" y="276"/>
                    </a:lnTo>
                    <a:lnTo>
                      <a:pt x="286" y="267"/>
                    </a:lnTo>
                    <a:lnTo>
                      <a:pt x="285" y="257"/>
                    </a:lnTo>
                    <a:lnTo>
                      <a:pt x="286" y="245"/>
                    </a:lnTo>
                    <a:lnTo>
                      <a:pt x="292" y="236"/>
                    </a:lnTo>
                    <a:lnTo>
                      <a:pt x="301" y="230"/>
                    </a:lnTo>
                    <a:lnTo>
                      <a:pt x="311" y="229"/>
                    </a:lnTo>
                    <a:lnTo>
                      <a:pt x="401" y="229"/>
                    </a:lnTo>
                    <a:lnTo>
                      <a:pt x="401" y="192"/>
                    </a:lnTo>
                    <a:lnTo>
                      <a:pt x="311" y="192"/>
                    </a:lnTo>
                    <a:lnTo>
                      <a:pt x="301" y="191"/>
                    </a:lnTo>
                    <a:lnTo>
                      <a:pt x="292" y="185"/>
                    </a:lnTo>
                    <a:lnTo>
                      <a:pt x="286" y="176"/>
                    </a:lnTo>
                    <a:lnTo>
                      <a:pt x="285" y="164"/>
                    </a:lnTo>
                    <a:lnTo>
                      <a:pt x="286" y="154"/>
                    </a:lnTo>
                    <a:lnTo>
                      <a:pt x="292" y="145"/>
                    </a:lnTo>
                    <a:lnTo>
                      <a:pt x="301" y="139"/>
                    </a:lnTo>
                    <a:lnTo>
                      <a:pt x="311" y="138"/>
                    </a:lnTo>
                    <a:lnTo>
                      <a:pt x="401" y="138"/>
                    </a:lnTo>
                    <a:lnTo>
                      <a:pt x="401" y="99"/>
                    </a:lnTo>
                    <a:lnTo>
                      <a:pt x="311" y="99"/>
                    </a:lnTo>
                    <a:lnTo>
                      <a:pt x="301" y="98"/>
                    </a:lnTo>
                    <a:lnTo>
                      <a:pt x="292" y="92"/>
                    </a:lnTo>
                    <a:lnTo>
                      <a:pt x="286" y="83"/>
                    </a:lnTo>
                    <a:lnTo>
                      <a:pt x="285" y="73"/>
                    </a:lnTo>
                    <a:lnTo>
                      <a:pt x="286" y="61"/>
                    </a:lnTo>
                    <a:lnTo>
                      <a:pt x="292" y="52"/>
                    </a:lnTo>
                    <a:lnTo>
                      <a:pt x="301" y="46"/>
                    </a:lnTo>
                    <a:lnTo>
                      <a:pt x="311" y="45"/>
                    </a:lnTo>
                    <a:lnTo>
                      <a:pt x="475" y="45"/>
                    </a:lnTo>
                    <a:lnTo>
                      <a:pt x="487" y="46"/>
                    </a:lnTo>
                    <a:lnTo>
                      <a:pt x="495" y="52"/>
                    </a:lnTo>
                    <a:lnTo>
                      <a:pt x="501" y="61"/>
                    </a:lnTo>
                    <a:lnTo>
                      <a:pt x="503" y="73"/>
                    </a:lnTo>
                    <a:lnTo>
                      <a:pt x="501" y="83"/>
                    </a:lnTo>
                    <a:lnTo>
                      <a:pt x="495" y="92"/>
                    </a:lnTo>
                    <a:lnTo>
                      <a:pt x="487" y="98"/>
                    </a:lnTo>
                    <a:lnTo>
                      <a:pt x="475" y="99"/>
                    </a:lnTo>
                    <a:lnTo>
                      <a:pt x="401" y="99"/>
                    </a:lnTo>
                    <a:lnTo>
                      <a:pt x="401" y="138"/>
                    </a:lnTo>
                    <a:lnTo>
                      <a:pt x="475" y="138"/>
                    </a:lnTo>
                    <a:lnTo>
                      <a:pt x="487" y="139"/>
                    </a:lnTo>
                    <a:lnTo>
                      <a:pt x="495" y="145"/>
                    </a:lnTo>
                    <a:lnTo>
                      <a:pt x="501" y="154"/>
                    </a:lnTo>
                    <a:lnTo>
                      <a:pt x="503" y="164"/>
                    </a:lnTo>
                    <a:lnTo>
                      <a:pt x="501" y="176"/>
                    </a:lnTo>
                    <a:lnTo>
                      <a:pt x="495" y="185"/>
                    </a:lnTo>
                    <a:lnTo>
                      <a:pt x="487" y="191"/>
                    </a:lnTo>
                    <a:lnTo>
                      <a:pt x="475" y="192"/>
                    </a:lnTo>
                    <a:lnTo>
                      <a:pt x="401" y="192"/>
                    </a:lnTo>
                    <a:lnTo>
                      <a:pt x="401" y="229"/>
                    </a:lnTo>
                    <a:lnTo>
                      <a:pt x="475" y="229"/>
                    </a:lnTo>
                    <a:lnTo>
                      <a:pt x="487" y="230"/>
                    </a:lnTo>
                    <a:lnTo>
                      <a:pt x="495" y="236"/>
                    </a:lnTo>
                    <a:lnTo>
                      <a:pt x="501" y="245"/>
                    </a:lnTo>
                    <a:lnTo>
                      <a:pt x="503" y="257"/>
                    </a:lnTo>
                    <a:lnTo>
                      <a:pt x="501" y="267"/>
                    </a:lnTo>
                    <a:lnTo>
                      <a:pt x="495" y="276"/>
                    </a:lnTo>
                    <a:lnTo>
                      <a:pt x="487" y="282"/>
                    </a:lnTo>
                    <a:lnTo>
                      <a:pt x="475" y="283"/>
                    </a:lnTo>
                    <a:lnTo>
                      <a:pt x="401" y="283"/>
                    </a:lnTo>
                    <a:lnTo>
                      <a:pt x="401" y="341"/>
                    </a:lnTo>
                    <a:lnTo>
                      <a:pt x="476" y="341"/>
                    </a:lnTo>
                    <a:lnTo>
                      <a:pt x="488" y="344"/>
                    </a:lnTo>
                    <a:lnTo>
                      <a:pt x="497" y="350"/>
                    </a:lnTo>
                    <a:lnTo>
                      <a:pt x="503" y="359"/>
                    </a:lnTo>
                    <a:lnTo>
                      <a:pt x="504" y="369"/>
                    </a:lnTo>
                    <a:lnTo>
                      <a:pt x="504" y="370"/>
                    </a:lnTo>
                    <a:lnTo>
                      <a:pt x="526" y="370"/>
                    </a:lnTo>
                    <a:lnTo>
                      <a:pt x="526" y="0"/>
                    </a:lnTo>
                    <a:lnTo>
                      <a:pt x="0" y="0"/>
                    </a:lnTo>
                    <a:lnTo>
                      <a:pt x="0" y="615"/>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p>
            </p:txBody>
          </p:sp>
          <p:sp>
            <p:nvSpPr>
              <p:cNvPr id="13" name="TextBox 3"/>
              <p:cNvSpPr txBox="1">
                <a:spLocks noChangeArrowheads="1"/>
              </p:cNvSpPr>
              <p:nvPr/>
            </p:nvSpPr>
            <p:spPr bwMode="auto">
              <a:xfrm>
                <a:off x="971484" y="504231"/>
                <a:ext cx="3479973" cy="6095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lnSpc>
                    <a:spcPct val="120000"/>
                  </a:lnSpc>
                </a:pPr>
                <a:r>
                  <a:rPr lang="zh-CN" altLang="en-US" sz="1400" b="0" dirty="0">
                    <a:solidFill>
                      <a:schemeClr val="tx1"/>
                    </a:solidFill>
                    <a:ea typeface="微软雅黑" panose="020B0503020204020204" pitchFamily="34" charset="-122"/>
                  </a:rPr>
                  <a:t>禁止使用私人计算机办公，手机屏及应用程</a:t>
                </a:r>
                <a:endParaRPr lang="en-US" altLang="zh-CN" sz="1400" b="0" dirty="0">
                  <a:solidFill>
                    <a:schemeClr val="tx1"/>
                  </a:solidFill>
                  <a:ea typeface="微软雅黑" panose="020B0503020204020204" pitchFamily="34" charset="-122"/>
                </a:endParaRPr>
              </a:p>
              <a:p>
                <a:pPr eaLnBrk="1" hangingPunct="1">
                  <a:lnSpc>
                    <a:spcPct val="120000"/>
                  </a:lnSpc>
                </a:pPr>
                <a:r>
                  <a:rPr lang="zh-CN" altLang="en-US" sz="1400" b="0" dirty="0">
                    <a:solidFill>
                      <a:schemeClr val="tx1"/>
                    </a:solidFill>
                    <a:ea typeface="微软雅黑" panose="020B0503020204020204" pitchFamily="34" charset="-122"/>
                  </a:rPr>
                  <a:t>序设置密码保护。</a:t>
                </a:r>
                <a:endParaRPr lang="en-US" altLang="zh-CN" sz="1400" b="0" dirty="0">
                  <a:solidFill>
                    <a:schemeClr val="tx1"/>
                  </a:solidFill>
                  <a:ea typeface="微软雅黑" panose="020B0503020204020204" pitchFamily="34" charset="-122"/>
                </a:endParaRPr>
              </a:p>
            </p:txBody>
          </p:sp>
        </p:grpSp>
        <p:sp>
          <p:nvSpPr>
            <p:cNvPr id="10" name="TextBox 6"/>
            <p:cNvSpPr txBox="1">
              <a:spLocks noChangeArrowheads="1"/>
            </p:cNvSpPr>
            <p:nvPr/>
          </p:nvSpPr>
          <p:spPr bwMode="auto">
            <a:xfrm>
              <a:off x="971484" y="93644"/>
              <a:ext cx="1210575" cy="338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a:ea typeface="微软雅黑" panose="020B0503020204020204" pitchFamily="34" charset="-122"/>
                </a:rPr>
                <a:t>注意事项：</a:t>
              </a:r>
              <a:endParaRPr lang="zh-CN" altLang="en-US">
                <a:ea typeface="微软雅黑" panose="020B0503020204020204" pitchFamily="34" charset="-122"/>
              </a:endParaRPr>
            </a:p>
          </p:txBody>
        </p:sp>
      </p:grpSp>
      <p:grpSp>
        <p:nvGrpSpPr>
          <p:cNvPr id="14" name="Group 15"/>
          <p:cNvGrpSpPr/>
          <p:nvPr/>
        </p:nvGrpSpPr>
        <p:grpSpPr bwMode="auto">
          <a:xfrm>
            <a:off x="7381875" y="403225"/>
            <a:ext cx="1833563" cy="1476375"/>
            <a:chOff x="0" y="0"/>
            <a:chExt cx="1833453" cy="1475859"/>
          </a:xfrm>
        </p:grpSpPr>
        <p:grpSp>
          <p:nvGrpSpPr>
            <p:cNvPr id="15" name="Group 16"/>
            <p:cNvGrpSpPr/>
            <p:nvPr/>
          </p:nvGrpSpPr>
          <p:grpSpPr bwMode="auto">
            <a:xfrm>
              <a:off x="0" y="0"/>
              <a:ext cx="1728792" cy="1281695"/>
              <a:chOff x="0" y="0"/>
              <a:chExt cx="1728792" cy="1281695"/>
            </a:xfrm>
          </p:grpSpPr>
          <p:sp>
            <p:nvSpPr>
              <p:cNvPr id="17" name="圆角矩形标注 19"/>
              <p:cNvSpPr>
                <a:spLocks noChangeArrowheads="1"/>
              </p:cNvSpPr>
              <p:nvPr/>
            </p:nvSpPr>
            <p:spPr bwMode="auto">
              <a:xfrm>
                <a:off x="272668" y="422861"/>
                <a:ext cx="1456124" cy="858834"/>
              </a:xfrm>
              <a:prstGeom prst="wedgeRoundRectCallout">
                <a:avLst>
                  <a:gd name="adj1" fmla="val -20833"/>
                  <a:gd name="adj2" fmla="val 62500"/>
                  <a:gd name="adj3" fmla="val 16667"/>
                </a:avLst>
              </a:prstGeom>
              <a:noFill/>
              <a:ln w="19050">
                <a:solidFill>
                  <a:srgbClr val="0070C0"/>
                </a:solidFill>
                <a:miter lim="800000"/>
              </a:ln>
              <a:extLst>
                <a:ext uri="{909E8E84-426E-40DD-AFC4-6F175D3DCCD1}">
                  <a14:hiddenFill xmlns:a14="http://schemas.microsoft.com/office/drawing/2010/main">
                    <a:solidFill>
                      <a:srgbClr val="FFFFFF"/>
                    </a:solidFill>
                  </a14:hiddenFill>
                </a:ext>
              </a:extLst>
            </p:spPr>
            <p:txBody>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a:p>
            </p:txBody>
          </p:sp>
          <p:sp>
            <p:nvSpPr>
              <p:cNvPr id="18" name="Icon-Discussion"/>
              <p:cNvSpPr>
                <a:spLocks noEditPoints="1"/>
              </p:cNvSpPr>
              <p:nvPr/>
            </p:nvSpPr>
            <p:spPr bwMode="auto">
              <a:xfrm>
                <a:off x="0" y="0"/>
                <a:ext cx="1180553" cy="780998"/>
              </a:xfrm>
              <a:custGeom>
                <a:avLst/>
                <a:gdLst>
                  <a:gd name="T0" fmla="*/ 749406 w 4455"/>
                  <a:gd name="T1" fmla="*/ 267839 h 2948"/>
                  <a:gd name="T2" fmla="*/ 374703 w 4455"/>
                  <a:gd name="T3" fmla="*/ 0 h 2948"/>
                  <a:gd name="T4" fmla="*/ 0 w 4455"/>
                  <a:gd name="T5" fmla="*/ 267839 h 2948"/>
                  <a:gd name="T6" fmla="*/ 312429 w 4455"/>
                  <a:gd name="T7" fmla="*/ 531969 h 2948"/>
                  <a:gd name="T8" fmla="*/ 258105 w 4455"/>
                  <a:gd name="T9" fmla="*/ 687480 h 2948"/>
                  <a:gd name="T10" fmla="*/ 431942 w 4455"/>
                  <a:gd name="T11" fmla="*/ 532499 h 2948"/>
                  <a:gd name="T12" fmla="*/ 749406 w 4455"/>
                  <a:gd name="T13" fmla="*/ 267839 h 2948"/>
                  <a:gd name="T14" fmla="*/ 191591 w 4455"/>
                  <a:gd name="T15" fmla="*/ 319499 h 2948"/>
                  <a:gd name="T16" fmla="*/ 140182 w 4455"/>
                  <a:gd name="T17" fmla="*/ 268104 h 2948"/>
                  <a:gd name="T18" fmla="*/ 191591 w 4455"/>
                  <a:gd name="T19" fmla="*/ 216708 h 2948"/>
                  <a:gd name="T20" fmla="*/ 243000 w 4455"/>
                  <a:gd name="T21" fmla="*/ 268104 h 2948"/>
                  <a:gd name="T22" fmla="*/ 191591 w 4455"/>
                  <a:gd name="T23" fmla="*/ 319499 h 2948"/>
                  <a:gd name="T24" fmla="*/ 376028 w 4455"/>
                  <a:gd name="T25" fmla="*/ 319499 h 2948"/>
                  <a:gd name="T26" fmla="*/ 324619 w 4455"/>
                  <a:gd name="T27" fmla="*/ 268104 h 2948"/>
                  <a:gd name="T28" fmla="*/ 376028 w 4455"/>
                  <a:gd name="T29" fmla="*/ 216708 h 2948"/>
                  <a:gd name="T30" fmla="*/ 427437 w 4455"/>
                  <a:gd name="T31" fmla="*/ 268104 h 2948"/>
                  <a:gd name="T32" fmla="*/ 376028 w 4455"/>
                  <a:gd name="T33" fmla="*/ 319499 h 2948"/>
                  <a:gd name="T34" fmla="*/ 560465 w 4455"/>
                  <a:gd name="T35" fmla="*/ 319499 h 2948"/>
                  <a:gd name="T36" fmla="*/ 509055 w 4455"/>
                  <a:gd name="T37" fmla="*/ 268104 h 2948"/>
                  <a:gd name="T38" fmla="*/ 560465 w 4455"/>
                  <a:gd name="T39" fmla="*/ 216708 h 2948"/>
                  <a:gd name="T40" fmla="*/ 611874 w 4455"/>
                  <a:gd name="T41" fmla="*/ 268104 h 2948"/>
                  <a:gd name="T42" fmla="*/ 560465 w 4455"/>
                  <a:gd name="T43" fmla="*/ 319499 h 2948"/>
                  <a:gd name="T44" fmla="*/ 901513 w 4455"/>
                  <a:gd name="T45" fmla="*/ 625222 h 2948"/>
                  <a:gd name="T46" fmla="*/ 956102 w 4455"/>
                  <a:gd name="T47" fmla="*/ 780998 h 2948"/>
                  <a:gd name="T48" fmla="*/ 782000 w 4455"/>
                  <a:gd name="T49" fmla="*/ 625752 h 2948"/>
                  <a:gd name="T50" fmla="*/ 598889 w 4455"/>
                  <a:gd name="T51" fmla="*/ 556872 h 2948"/>
                  <a:gd name="T52" fmla="*/ 834469 w 4455"/>
                  <a:gd name="T53" fmla="*/ 270753 h 2948"/>
                  <a:gd name="T54" fmla="*/ 799225 w 4455"/>
                  <a:gd name="T55" fmla="*/ 144914 h 2948"/>
                  <a:gd name="T56" fmla="*/ 839504 w 4455"/>
                  <a:gd name="T57" fmla="*/ 141735 h 2948"/>
                  <a:gd name="T58" fmla="*/ 1180553 w 4455"/>
                  <a:gd name="T59" fmla="*/ 385730 h 2948"/>
                  <a:gd name="T60" fmla="*/ 901513 w 4455"/>
                  <a:gd name="T61" fmla="*/ 625222 h 2948"/>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4455"/>
                  <a:gd name="T94" fmla="*/ 0 h 2948"/>
                  <a:gd name="T95" fmla="*/ 4455 w 4455"/>
                  <a:gd name="T96" fmla="*/ 2948 h 2948"/>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4455" h="2948">
                    <a:moveTo>
                      <a:pt x="2828" y="1011"/>
                    </a:moveTo>
                    <a:cubicBezTo>
                      <a:pt x="2828" y="453"/>
                      <a:pt x="2194" y="0"/>
                      <a:pt x="1414" y="0"/>
                    </a:cubicBezTo>
                    <a:cubicBezTo>
                      <a:pt x="633" y="0"/>
                      <a:pt x="0" y="453"/>
                      <a:pt x="0" y="1011"/>
                    </a:cubicBezTo>
                    <a:cubicBezTo>
                      <a:pt x="0" y="1513"/>
                      <a:pt x="510" y="1928"/>
                      <a:pt x="1179" y="2008"/>
                    </a:cubicBezTo>
                    <a:cubicBezTo>
                      <a:pt x="1173" y="2254"/>
                      <a:pt x="1094" y="2469"/>
                      <a:pt x="974" y="2595"/>
                    </a:cubicBezTo>
                    <a:cubicBezTo>
                      <a:pt x="1304" y="2538"/>
                      <a:pt x="1563" y="2305"/>
                      <a:pt x="1630" y="2010"/>
                    </a:cubicBezTo>
                    <a:cubicBezTo>
                      <a:pt x="2307" y="1935"/>
                      <a:pt x="2828" y="1517"/>
                      <a:pt x="2828" y="1011"/>
                    </a:cubicBezTo>
                    <a:close/>
                    <a:moveTo>
                      <a:pt x="723" y="1206"/>
                    </a:moveTo>
                    <a:cubicBezTo>
                      <a:pt x="616" y="1206"/>
                      <a:pt x="529" y="1119"/>
                      <a:pt x="529" y="1012"/>
                    </a:cubicBezTo>
                    <a:cubicBezTo>
                      <a:pt x="529" y="905"/>
                      <a:pt x="616" y="818"/>
                      <a:pt x="723" y="818"/>
                    </a:cubicBezTo>
                    <a:cubicBezTo>
                      <a:pt x="830" y="818"/>
                      <a:pt x="917" y="905"/>
                      <a:pt x="917" y="1012"/>
                    </a:cubicBezTo>
                    <a:cubicBezTo>
                      <a:pt x="917" y="1119"/>
                      <a:pt x="830" y="1206"/>
                      <a:pt x="723" y="1206"/>
                    </a:cubicBezTo>
                    <a:close/>
                    <a:moveTo>
                      <a:pt x="1419" y="1206"/>
                    </a:moveTo>
                    <a:cubicBezTo>
                      <a:pt x="1312" y="1206"/>
                      <a:pt x="1225" y="1119"/>
                      <a:pt x="1225" y="1012"/>
                    </a:cubicBezTo>
                    <a:cubicBezTo>
                      <a:pt x="1225" y="905"/>
                      <a:pt x="1312" y="818"/>
                      <a:pt x="1419" y="818"/>
                    </a:cubicBezTo>
                    <a:cubicBezTo>
                      <a:pt x="1526" y="818"/>
                      <a:pt x="1613" y="905"/>
                      <a:pt x="1613" y="1012"/>
                    </a:cubicBezTo>
                    <a:cubicBezTo>
                      <a:pt x="1613" y="1119"/>
                      <a:pt x="1526" y="1206"/>
                      <a:pt x="1419" y="1206"/>
                    </a:cubicBezTo>
                    <a:close/>
                    <a:moveTo>
                      <a:pt x="2115" y="1206"/>
                    </a:moveTo>
                    <a:cubicBezTo>
                      <a:pt x="2007" y="1206"/>
                      <a:pt x="1921" y="1119"/>
                      <a:pt x="1921" y="1012"/>
                    </a:cubicBezTo>
                    <a:cubicBezTo>
                      <a:pt x="1921" y="905"/>
                      <a:pt x="2007" y="818"/>
                      <a:pt x="2115" y="818"/>
                    </a:cubicBezTo>
                    <a:cubicBezTo>
                      <a:pt x="2222" y="818"/>
                      <a:pt x="2309" y="905"/>
                      <a:pt x="2309" y="1012"/>
                    </a:cubicBezTo>
                    <a:cubicBezTo>
                      <a:pt x="2309" y="1119"/>
                      <a:pt x="2222" y="1206"/>
                      <a:pt x="2115" y="1206"/>
                    </a:cubicBezTo>
                    <a:close/>
                    <a:moveTo>
                      <a:pt x="3402" y="2360"/>
                    </a:moveTo>
                    <a:cubicBezTo>
                      <a:pt x="3408" y="2607"/>
                      <a:pt x="3487" y="2822"/>
                      <a:pt x="3608" y="2948"/>
                    </a:cubicBezTo>
                    <a:cubicBezTo>
                      <a:pt x="3277" y="2891"/>
                      <a:pt x="3018" y="2658"/>
                      <a:pt x="2951" y="2362"/>
                    </a:cubicBezTo>
                    <a:cubicBezTo>
                      <a:pt x="2682" y="2329"/>
                      <a:pt x="2445" y="2234"/>
                      <a:pt x="2260" y="2102"/>
                    </a:cubicBezTo>
                    <a:cubicBezTo>
                      <a:pt x="2790" y="1891"/>
                      <a:pt x="3149" y="1487"/>
                      <a:pt x="3149" y="1022"/>
                    </a:cubicBezTo>
                    <a:cubicBezTo>
                      <a:pt x="3149" y="853"/>
                      <a:pt x="3102" y="693"/>
                      <a:pt x="3016" y="547"/>
                    </a:cubicBezTo>
                    <a:cubicBezTo>
                      <a:pt x="3067" y="542"/>
                      <a:pt x="3116" y="535"/>
                      <a:pt x="3168" y="535"/>
                    </a:cubicBezTo>
                    <a:cubicBezTo>
                      <a:pt x="3878" y="535"/>
                      <a:pt x="4455" y="947"/>
                      <a:pt x="4455" y="1456"/>
                    </a:cubicBezTo>
                    <a:cubicBezTo>
                      <a:pt x="4455" y="1907"/>
                      <a:pt x="4001" y="2281"/>
                      <a:pt x="3402" y="2360"/>
                    </a:cubicBezTo>
                    <a:close/>
                  </a:path>
                </a:pathLst>
              </a:custGeom>
              <a:solidFill>
                <a:srgbClr val="0070C0"/>
              </a:solidFill>
              <a:ln>
                <a:noFill/>
              </a:ln>
              <a:extLst>
                <a:ext uri="{91240B29-F687-4F45-9708-019B960494DF}">
                  <a14:hiddenLine xmlns:a14="http://schemas.microsoft.com/office/drawing/2010/main" w="9525">
                    <a:solidFill>
                      <a:srgbClr val="000000"/>
                    </a:solidFill>
                    <a:round/>
                  </a14:hiddenLine>
                </a:ext>
              </a:extLst>
            </p:spPr>
            <p:txBody>
              <a:bodyPr lIns="68586" tIns="34294" rIns="68586" bIns="34294"/>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endParaRPr lang="zh-CN" altLang="en-US"/>
              </a:p>
            </p:txBody>
          </p:sp>
        </p:grpSp>
        <p:sp>
          <p:nvSpPr>
            <p:cNvPr id="16" name="TextBox 18"/>
            <p:cNvSpPr txBox="1">
              <a:spLocks noChangeArrowheads="1"/>
            </p:cNvSpPr>
            <p:nvPr/>
          </p:nvSpPr>
          <p:spPr bwMode="auto">
            <a:xfrm>
              <a:off x="281355" y="706418"/>
              <a:ext cx="155209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pPr eaLnBrk="1" hangingPunct="1"/>
              <a:r>
                <a:rPr lang="zh-CN" altLang="en-US" sz="1400" b="0">
                  <a:solidFill>
                    <a:schemeClr val="tx1"/>
                  </a:solidFill>
                  <a:latin typeface="黑体" panose="02010609060101010101" pitchFamily="49" charset="-122"/>
                  <a:ea typeface="黑体" panose="02010609060101010101" pitchFamily="49" charset="-122"/>
                </a:rPr>
                <a:t>他违反了哪些保密规定</a:t>
              </a:r>
              <a:r>
                <a:rPr lang="en-US" altLang="zh-CN" sz="1400" b="0">
                  <a:solidFill>
                    <a:schemeClr val="tx1"/>
                  </a:solidFill>
                  <a:ea typeface="黑体" panose="02010609060101010101" pitchFamily="49" charset="-122"/>
                </a:rPr>
                <a:t>……</a:t>
              </a:r>
              <a:endParaRPr lang="en-US" altLang="zh-CN" sz="1400" b="0">
                <a:solidFill>
                  <a:schemeClr val="tx1"/>
                </a:solidFill>
                <a:latin typeface="黑体" panose="02010609060101010101" pitchFamily="49" charset="-122"/>
                <a:ea typeface="黑体" panose="02010609060101010101" pitchFamily="49" charset="-122"/>
              </a:endParaRPr>
            </a:p>
            <a:p>
              <a:pPr eaLnBrk="1" hangingPunct="1"/>
              <a:endParaRPr lang="zh-CN" altLang="en-US"/>
            </a:p>
          </p:txBody>
        </p:sp>
      </p:grpSp>
      <p:pic>
        <p:nvPicPr>
          <p:cNvPr id="19" name="Picture 3" descr="D:\Teliss_Tong\Copy\定期备份\工作备份\！PPT图片及版面资源\06-PPT精选插图\04-图标\西装小人.png"/>
          <p:cNvPicPr>
            <a:picLocks noChangeAspect="1" noChangeArrowheads="1"/>
          </p:cNvPicPr>
          <p:nvPr/>
        </p:nvPicPr>
        <p:blipFill>
          <a:blip r:embed="rId1">
            <a:extLst>
              <a:ext uri="{28A0092B-C50C-407E-A947-70E740481C1C}">
                <a14:useLocalDpi xmlns:a14="http://schemas.microsoft.com/office/drawing/2010/main" val="0"/>
              </a:ext>
            </a:extLst>
          </a:blip>
          <a:srcRect t="5034" r="7153" b="2864"/>
          <a:stretch>
            <a:fillRect/>
          </a:stretch>
        </p:blipFill>
        <p:spPr bwMode="auto">
          <a:xfrm>
            <a:off x="31750" y="3759200"/>
            <a:ext cx="2211388" cy="309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标题 1"/>
          <p:cNvSpPr>
            <a:spLocks noGrp="1"/>
          </p:cNvSpPr>
          <p:nvPr>
            <p:ph type="title" idx="4294967295"/>
          </p:nvPr>
        </p:nvSpPr>
        <p:spPr>
          <a:xfrm>
            <a:off x="1691680" y="188640"/>
            <a:ext cx="4592426" cy="762000"/>
          </a:xfrm>
        </p:spPr>
        <p:txBody>
          <a:bodyPr/>
          <a:lstStyle/>
          <a:p>
            <a:pPr algn="l"/>
            <a:r>
              <a:rPr lang="zh-CN" altLang="en-US" sz="2400" dirty="0">
                <a:ea typeface="微软雅黑" panose="020B0503020204020204" pitchFamily="34" charset="-122"/>
              </a:rPr>
              <a:t>安全事件之一</a:t>
            </a:r>
            <a:endParaRPr lang="zh-CN" altLang="en-US"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Effect transition="in" filter="fade">
                                      <p:cBhvr>
                                        <p:cTn id="9" dur="500"/>
                                        <p:tgtEl>
                                          <p:spTgt spid="14"/>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0" name="Rectangle 5"/>
          <p:cNvSpPr/>
          <p:nvPr/>
        </p:nvSpPr>
        <p:spPr>
          <a:xfrm>
            <a:off x="828674" y="1340485"/>
            <a:ext cx="4182745" cy="4176748"/>
          </a:xfrm>
          <a:prstGeom prst="rect">
            <a:avLst/>
          </a:prstGeom>
          <a:noFill/>
          <a:ln w="9525">
            <a:noFill/>
            <a:miter/>
          </a:ln>
        </p:spPr>
        <p:txBody>
          <a:bodyPr/>
          <a:lstStyle/>
          <a:p>
            <a:pPr marL="342900" lvl="0" indent="-342900" eaLnBrk="0" hangingPunct="0">
              <a:lnSpc>
                <a:spcPct val="150000"/>
              </a:lnSpc>
              <a:spcBef>
                <a:spcPct val="20000"/>
              </a:spcBef>
              <a:buFont typeface="Wingdings" panose="05000000000000000000" charset="0"/>
              <a:buChar char="l"/>
            </a:pPr>
            <a:r>
              <a:rPr lang="zh-CN" altLang="en-US" sz="1400" dirty="0">
                <a:solidFill>
                  <a:schemeClr val="tx1"/>
                </a:solidFill>
                <a:latin typeface="微软雅黑" panose="020B0503020204020204" pitchFamily="34" charset="-122"/>
                <a:ea typeface="微软雅黑" panose="020B0503020204020204" pitchFamily="34" charset="-122"/>
                <a:sym typeface="Arial" panose="020B0604020202020204" pitchFamily="34" charset="0"/>
              </a:rPr>
              <a:t>公司机密信息不得在与互联网联网（外网）的计算机中存储、处理、传递。</a:t>
            </a:r>
            <a:endParaRPr lang="en-US" altLang="zh-CN" sz="1400" dirty="0">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a:p>
            <a:pPr marL="342900" lvl="0" indent="-342900" eaLnBrk="0" hangingPunct="0">
              <a:lnSpc>
                <a:spcPct val="150000"/>
              </a:lnSpc>
              <a:spcBef>
                <a:spcPct val="20000"/>
              </a:spcBef>
              <a:buFont typeface="Wingdings" panose="05000000000000000000" charset="0"/>
              <a:buChar char="l"/>
            </a:pPr>
            <a:r>
              <a:rPr lang="zh-CN" altLang="en-US" sz="1400" dirty="0">
                <a:solidFill>
                  <a:schemeClr val="tx1"/>
                </a:solidFill>
                <a:latin typeface="微软雅黑" panose="020B0503020204020204" pitchFamily="34" charset="-122"/>
                <a:ea typeface="微软雅黑" panose="020B0503020204020204" pitchFamily="34" charset="-122"/>
                <a:sym typeface="Arial" panose="020B0604020202020204" pitchFamily="34" charset="0"/>
              </a:rPr>
              <a:t>涉密信息不上网，上网信息不涉密。</a:t>
            </a:r>
            <a:endParaRPr lang="en-US" altLang="zh-CN" sz="1400" dirty="0">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a:p>
            <a:pPr marL="342900" lvl="0" indent="-342900"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涉密项目研发场所，必须采取必要的安全防护措施，并指定专人进行日常管理，严禁无关人员进入该场所。</a:t>
            </a:r>
            <a:endParaRPr lang="zh-CN" altLang="en-US" sz="1400" dirty="0">
              <a:latin typeface="微软雅黑" panose="020B0503020204020204" pitchFamily="34" charset="-122"/>
              <a:ea typeface="微软雅黑" panose="020B0503020204020204" pitchFamily="34" charset="-122"/>
              <a:sym typeface="Arial" panose="020B0604020202020204" pitchFamily="34" charset="0"/>
            </a:endParaRPr>
          </a:p>
          <a:p>
            <a:pPr marL="342900" lvl="0" indent="-342900" algn="l"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涉密信息网络的安全管理人员，应经过严格审查，定期进行考核，并保持相对稳定。</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marL="342900" indent="-342900"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公司网络采用内网外分离模式，若有特殊需求需审批单经相关部门领导批准后，由网管专员进行配置使用。</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marL="342900" indent="-342900"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严禁在外网机上处理、存储涉密信息。</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p:txBody>
      </p:sp>
      <p:pic>
        <p:nvPicPr>
          <p:cNvPr id="30731" name="Picture 6"/>
          <p:cNvPicPr>
            <a:picLocks noChangeAspect="1"/>
          </p:cNvPicPr>
          <p:nvPr/>
        </p:nvPicPr>
        <p:blipFill>
          <a:blip r:embed="rId1"/>
          <a:srcRect/>
          <a:stretch>
            <a:fillRect/>
          </a:stretch>
        </p:blipFill>
        <p:spPr>
          <a:xfrm>
            <a:off x="5652135" y="1340485"/>
            <a:ext cx="2819400" cy="3962400"/>
          </a:xfrm>
          <a:prstGeom prst="rect">
            <a:avLst/>
          </a:prstGeom>
          <a:noFill/>
          <a:ln w="9525">
            <a:noFill/>
            <a:miter/>
          </a:ln>
        </p:spPr>
      </p:pic>
      <p:sp>
        <p:nvSpPr>
          <p:cNvPr id="14" name="矩形 1"/>
          <p:cNvSpPr>
            <a:spLocks noChangeArrowheads="1"/>
          </p:cNvSpPr>
          <p:nvPr/>
        </p:nvSpPr>
        <p:spPr bwMode="auto">
          <a:xfrm>
            <a:off x="1907132" y="755650"/>
            <a:ext cx="7236867" cy="45719"/>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15" name="TextBox 8"/>
          <p:cNvSpPr>
            <a:spLocks noChangeArrowheads="1"/>
          </p:cNvSpPr>
          <p:nvPr/>
        </p:nvSpPr>
        <p:spPr bwMode="auto">
          <a:xfrm>
            <a:off x="1907132" y="401430"/>
            <a:ext cx="12715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计算机管理 </a:t>
            </a:r>
            <a:endParaRPr lang="zh-CN" altLang="en-US" dirty="0">
              <a:ea typeface="微软雅黑" panose="020B0503020204020204" pitchFamily="34" charset="-122"/>
            </a:endParaRPr>
          </a:p>
        </p:txBody>
      </p:sp>
      <p:sp>
        <p:nvSpPr>
          <p:cNvPr id="16" name="TextBox 8"/>
          <p:cNvSpPr>
            <a:spLocks noChangeArrowheads="1"/>
          </p:cNvSpPr>
          <p:nvPr/>
        </p:nvSpPr>
        <p:spPr bwMode="auto">
          <a:xfrm>
            <a:off x="4345533" y="415925"/>
            <a:ext cx="995363"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涉密载体</a:t>
            </a:r>
            <a:endParaRPr lang="zh-CN" altLang="en-US">
              <a:ea typeface="微软雅黑" panose="020B0503020204020204" pitchFamily="34" charset="-122"/>
            </a:endParaRPr>
          </a:p>
        </p:txBody>
      </p:sp>
      <p:sp>
        <p:nvSpPr>
          <p:cNvPr id="17" name="TextBox 11"/>
          <p:cNvSpPr>
            <a:spLocks noChangeArrowheads="1"/>
          </p:cNvSpPr>
          <p:nvPr/>
        </p:nvSpPr>
        <p:spPr bwMode="auto">
          <a:xfrm>
            <a:off x="3134012" y="401430"/>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009900"/>
                </a:solidFill>
                <a:ea typeface="微软雅黑" panose="020B0503020204020204" pitchFamily="34" charset="-122"/>
                <a:sym typeface="微软雅黑" panose="020B0503020204020204" pitchFamily="34" charset="-122"/>
              </a:rPr>
              <a:t>网络管理</a:t>
            </a:r>
            <a:endParaRPr lang="zh-CN" altLang="en-US" dirty="0">
              <a:ea typeface="微软雅黑" panose="020B0503020204020204" pitchFamily="34" charset="-122"/>
            </a:endParaRPr>
          </a:p>
        </p:txBody>
      </p:sp>
      <p:sp>
        <p:nvSpPr>
          <p:cNvPr id="18" name="直接连接符 14"/>
          <p:cNvSpPr>
            <a:spLocks noChangeShapeType="1"/>
          </p:cNvSpPr>
          <p:nvPr/>
        </p:nvSpPr>
        <p:spPr bwMode="auto">
          <a:xfrm>
            <a:off x="3385889" y="829910"/>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19" name="TextBox 11"/>
          <p:cNvSpPr>
            <a:spLocks noChangeArrowheads="1"/>
          </p:cNvSpPr>
          <p:nvPr/>
        </p:nvSpPr>
        <p:spPr bwMode="auto">
          <a:xfrm>
            <a:off x="1835696" y="422275"/>
            <a:ext cx="3095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ea typeface="微软雅黑" panose="020B0503020204020204" pitchFamily="34" charset="-122"/>
              <a:sym typeface="Hiragino Sans GB W3" pitchFamily="2" charset="-122"/>
            </a:endParaRPr>
          </a:p>
        </p:txBody>
      </p:sp>
      <p:sp>
        <p:nvSpPr>
          <p:cNvPr id="20" name="TextBox 8"/>
          <p:cNvSpPr>
            <a:spLocks noChangeArrowheads="1"/>
          </p:cNvSpPr>
          <p:nvPr/>
        </p:nvSpPr>
        <p:spPr bwMode="auto">
          <a:xfrm>
            <a:off x="6580733"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密码管理</a:t>
            </a:r>
            <a:endParaRPr lang="zh-CN" altLang="en-US" b="0" dirty="0">
              <a:ea typeface="微软雅黑" panose="020B0503020204020204" pitchFamily="34" charset="-122"/>
            </a:endParaRPr>
          </a:p>
        </p:txBody>
      </p:sp>
      <p:sp>
        <p:nvSpPr>
          <p:cNvPr id="21" name="TextBox 8"/>
          <p:cNvSpPr>
            <a:spLocks noChangeArrowheads="1"/>
          </p:cNvSpPr>
          <p:nvPr/>
        </p:nvSpPr>
        <p:spPr bwMode="auto">
          <a:xfrm>
            <a:off x="5499646" y="404813"/>
            <a:ext cx="995362"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涉密设备</a:t>
            </a:r>
            <a:endParaRPr lang="zh-CN" altLang="en-US">
              <a:ea typeface="微软雅黑" panose="020B0503020204020204" pitchFamily="34" charset="-122"/>
            </a:endParaRPr>
          </a:p>
        </p:txBody>
      </p:sp>
      <p:sp>
        <p:nvSpPr>
          <p:cNvPr id="22" name="TextBox 8"/>
          <p:cNvSpPr>
            <a:spLocks noChangeArrowheads="1"/>
          </p:cNvSpPr>
          <p:nvPr/>
        </p:nvSpPr>
        <p:spPr bwMode="auto">
          <a:xfrm>
            <a:off x="7738536"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线路设备</a:t>
            </a:r>
            <a:endParaRPr lang="zh-CN" altLang="en-US" b="0" dirty="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0730">
                                            <p:txEl>
                                              <p:pRg st="0" end="0"/>
                                            </p:txEl>
                                          </p:spTgt>
                                        </p:tgtEl>
                                        <p:attrNameLst>
                                          <p:attrName>style.visibility</p:attrName>
                                        </p:attrNameLst>
                                      </p:cBhvr>
                                      <p:to>
                                        <p:strVal val="visible"/>
                                      </p:to>
                                    </p:set>
                                    <p:anim calcmode="lin" valueType="num">
                                      <p:cBhvr>
                                        <p:cTn id="7" dur="1000" fill="hold"/>
                                        <p:tgtEl>
                                          <p:spTgt spid="30730">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0730">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0730">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073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0730">
                                            <p:txEl>
                                              <p:pRg st="1" end="1"/>
                                            </p:txEl>
                                          </p:spTgt>
                                        </p:tgtEl>
                                        <p:attrNameLst>
                                          <p:attrName>style.visibility</p:attrName>
                                        </p:attrNameLst>
                                      </p:cBhvr>
                                      <p:to>
                                        <p:strVal val="visible"/>
                                      </p:to>
                                    </p:set>
                                    <p:anim calcmode="lin" valueType="num">
                                      <p:cBhvr>
                                        <p:cTn id="15" dur="1000" fill="hold"/>
                                        <p:tgtEl>
                                          <p:spTgt spid="30730">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30730">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30730">
                                            <p:txEl>
                                              <p:pRg st="1" end="1"/>
                                            </p:txEl>
                                          </p:spTgt>
                                        </p:tgtEl>
                                        <p:attrNameLst>
                                          <p:attrName>style.rotation</p:attrName>
                                        </p:attrNameLst>
                                      </p:cBhvr>
                                      <p:tavLst>
                                        <p:tav tm="0">
                                          <p:val>
                                            <p:fltVal val="90"/>
                                          </p:val>
                                        </p:tav>
                                        <p:tav tm="100000">
                                          <p:val>
                                            <p:fltVal val="0"/>
                                          </p:val>
                                        </p:tav>
                                      </p:tavLst>
                                    </p:anim>
                                    <p:animEffect transition="in" filter="fade">
                                      <p:cBhvr>
                                        <p:cTn id="18" dur="1000"/>
                                        <p:tgtEl>
                                          <p:spTgt spid="30730">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30730">
                                            <p:txEl>
                                              <p:pRg st="2" end="2"/>
                                            </p:txEl>
                                          </p:spTgt>
                                        </p:tgtEl>
                                        <p:attrNameLst>
                                          <p:attrName>style.visibility</p:attrName>
                                        </p:attrNameLst>
                                      </p:cBhvr>
                                      <p:to>
                                        <p:strVal val="visible"/>
                                      </p:to>
                                    </p:set>
                                    <p:anim calcmode="lin" valueType="num">
                                      <p:cBhvr>
                                        <p:cTn id="23" dur="1000" fill="hold"/>
                                        <p:tgtEl>
                                          <p:spTgt spid="30730">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30730">
                                            <p:txEl>
                                              <p:pRg st="2" end="2"/>
                                            </p:txEl>
                                          </p:spTgt>
                                        </p:tgtEl>
                                        <p:attrNameLst>
                                          <p:attrName>ppt_h</p:attrName>
                                        </p:attrNameLst>
                                      </p:cBhvr>
                                      <p:tavLst>
                                        <p:tav tm="0">
                                          <p:val>
                                            <p:fltVal val="0"/>
                                          </p:val>
                                        </p:tav>
                                        <p:tav tm="100000">
                                          <p:val>
                                            <p:strVal val="#ppt_h"/>
                                          </p:val>
                                        </p:tav>
                                      </p:tavLst>
                                    </p:anim>
                                    <p:anim calcmode="lin" valueType="num">
                                      <p:cBhvr>
                                        <p:cTn id="25" dur="1000" fill="hold"/>
                                        <p:tgtEl>
                                          <p:spTgt spid="30730">
                                            <p:txEl>
                                              <p:pRg st="2" end="2"/>
                                            </p:txEl>
                                          </p:spTgt>
                                        </p:tgtEl>
                                        <p:attrNameLst>
                                          <p:attrName>style.rotation</p:attrName>
                                        </p:attrNameLst>
                                      </p:cBhvr>
                                      <p:tavLst>
                                        <p:tav tm="0">
                                          <p:val>
                                            <p:fltVal val="90"/>
                                          </p:val>
                                        </p:tav>
                                        <p:tav tm="100000">
                                          <p:val>
                                            <p:fltVal val="0"/>
                                          </p:val>
                                        </p:tav>
                                      </p:tavLst>
                                    </p:anim>
                                    <p:animEffect transition="in" filter="fade">
                                      <p:cBhvr>
                                        <p:cTn id="26" dur="1000"/>
                                        <p:tgtEl>
                                          <p:spTgt spid="30730">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30730">
                                            <p:txEl>
                                              <p:pRg st="3" end="3"/>
                                            </p:txEl>
                                          </p:spTgt>
                                        </p:tgtEl>
                                        <p:attrNameLst>
                                          <p:attrName>style.visibility</p:attrName>
                                        </p:attrNameLst>
                                      </p:cBhvr>
                                      <p:to>
                                        <p:strVal val="visible"/>
                                      </p:to>
                                    </p:set>
                                    <p:anim calcmode="lin" valueType="num">
                                      <p:cBhvr>
                                        <p:cTn id="31" dur="1000" fill="hold"/>
                                        <p:tgtEl>
                                          <p:spTgt spid="30730">
                                            <p:txEl>
                                              <p:pRg st="3" end="3"/>
                                            </p:txEl>
                                          </p:spTgt>
                                        </p:tgtEl>
                                        <p:attrNameLst>
                                          <p:attrName>ppt_w</p:attrName>
                                        </p:attrNameLst>
                                      </p:cBhvr>
                                      <p:tavLst>
                                        <p:tav tm="0">
                                          <p:val>
                                            <p:fltVal val="0"/>
                                          </p:val>
                                        </p:tav>
                                        <p:tav tm="100000">
                                          <p:val>
                                            <p:strVal val="#ppt_w"/>
                                          </p:val>
                                        </p:tav>
                                      </p:tavLst>
                                    </p:anim>
                                    <p:anim calcmode="lin" valueType="num">
                                      <p:cBhvr>
                                        <p:cTn id="32" dur="1000" fill="hold"/>
                                        <p:tgtEl>
                                          <p:spTgt spid="30730">
                                            <p:txEl>
                                              <p:pRg st="3" end="3"/>
                                            </p:txEl>
                                          </p:spTgt>
                                        </p:tgtEl>
                                        <p:attrNameLst>
                                          <p:attrName>ppt_h</p:attrName>
                                        </p:attrNameLst>
                                      </p:cBhvr>
                                      <p:tavLst>
                                        <p:tav tm="0">
                                          <p:val>
                                            <p:fltVal val="0"/>
                                          </p:val>
                                        </p:tav>
                                        <p:tav tm="100000">
                                          <p:val>
                                            <p:strVal val="#ppt_h"/>
                                          </p:val>
                                        </p:tav>
                                      </p:tavLst>
                                    </p:anim>
                                    <p:anim calcmode="lin" valueType="num">
                                      <p:cBhvr>
                                        <p:cTn id="33" dur="1000" fill="hold"/>
                                        <p:tgtEl>
                                          <p:spTgt spid="30730">
                                            <p:txEl>
                                              <p:pRg st="3" end="3"/>
                                            </p:txEl>
                                          </p:spTgt>
                                        </p:tgtEl>
                                        <p:attrNameLst>
                                          <p:attrName>style.rotation</p:attrName>
                                        </p:attrNameLst>
                                      </p:cBhvr>
                                      <p:tavLst>
                                        <p:tav tm="0">
                                          <p:val>
                                            <p:fltVal val="90"/>
                                          </p:val>
                                        </p:tav>
                                        <p:tav tm="100000">
                                          <p:val>
                                            <p:fltVal val="0"/>
                                          </p:val>
                                        </p:tav>
                                      </p:tavLst>
                                    </p:anim>
                                    <p:animEffect transition="in" filter="fade">
                                      <p:cBhvr>
                                        <p:cTn id="34" dur="1000"/>
                                        <p:tgtEl>
                                          <p:spTgt spid="30730">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grpId="0" nodeType="clickEffect">
                                  <p:stCondLst>
                                    <p:cond delay="0"/>
                                  </p:stCondLst>
                                  <p:childTnLst>
                                    <p:set>
                                      <p:cBhvr>
                                        <p:cTn id="38" dur="1" fill="hold">
                                          <p:stCondLst>
                                            <p:cond delay="0"/>
                                          </p:stCondLst>
                                        </p:cTn>
                                        <p:tgtEl>
                                          <p:spTgt spid="30730">
                                            <p:txEl>
                                              <p:pRg st="4" end="4"/>
                                            </p:txEl>
                                          </p:spTgt>
                                        </p:tgtEl>
                                        <p:attrNameLst>
                                          <p:attrName>style.visibility</p:attrName>
                                        </p:attrNameLst>
                                      </p:cBhvr>
                                      <p:to>
                                        <p:strVal val="visible"/>
                                      </p:to>
                                    </p:set>
                                    <p:anim calcmode="lin" valueType="num">
                                      <p:cBhvr>
                                        <p:cTn id="39" dur="1000" fill="hold"/>
                                        <p:tgtEl>
                                          <p:spTgt spid="30730">
                                            <p:txEl>
                                              <p:pRg st="4" end="4"/>
                                            </p:txEl>
                                          </p:spTgt>
                                        </p:tgtEl>
                                        <p:attrNameLst>
                                          <p:attrName>ppt_w</p:attrName>
                                        </p:attrNameLst>
                                      </p:cBhvr>
                                      <p:tavLst>
                                        <p:tav tm="0">
                                          <p:val>
                                            <p:fltVal val="0"/>
                                          </p:val>
                                        </p:tav>
                                        <p:tav tm="100000">
                                          <p:val>
                                            <p:strVal val="#ppt_w"/>
                                          </p:val>
                                        </p:tav>
                                      </p:tavLst>
                                    </p:anim>
                                    <p:anim calcmode="lin" valueType="num">
                                      <p:cBhvr>
                                        <p:cTn id="40" dur="1000" fill="hold"/>
                                        <p:tgtEl>
                                          <p:spTgt spid="30730">
                                            <p:txEl>
                                              <p:pRg st="4" end="4"/>
                                            </p:txEl>
                                          </p:spTgt>
                                        </p:tgtEl>
                                        <p:attrNameLst>
                                          <p:attrName>ppt_h</p:attrName>
                                        </p:attrNameLst>
                                      </p:cBhvr>
                                      <p:tavLst>
                                        <p:tav tm="0">
                                          <p:val>
                                            <p:fltVal val="0"/>
                                          </p:val>
                                        </p:tav>
                                        <p:tav tm="100000">
                                          <p:val>
                                            <p:strVal val="#ppt_h"/>
                                          </p:val>
                                        </p:tav>
                                      </p:tavLst>
                                    </p:anim>
                                    <p:anim calcmode="lin" valueType="num">
                                      <p:cBhvr>
                                        <p:cTn id="41" dur="1000" fill="hold"/>
                                        <p:tgtEl>
                                          <p:spTgt spid="30730">
                                            <p:txEl>
                                              <p:pRg st="4" end="4"/>
                                            </p:txEl>
                                          </p:spTgt>
                                        </p:tgtEl>
                                        <p:attrNameLst>
                                          <p:attrName>style.rotation</p:attrName>
                                        </p:attrNameLst>
                                      </p:cBhvr>
                                      <p:tavLst>
                                        <p:tav tm="0">
                                          <p:val>
                                            <p:fltVal val="90"/>
                                          </p:val>
                                        </p:tav>
                                        <p:tav tm="100000">
                                          <p:val>
                                            <p:fltVal val="0"/>
                                          </p:val>
                                        </p:tav>
                                      </p:tavLst>
                                    </p:anim>
                                    <p:animEffect transition="in" filter="fade">
                                      <p:cBhvr>
                                        <p:cTn id="42" dur="1000"/>
                                        <p:tgtEl>
                                          <p:spTgt spid="30730">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31" presetClass="entr" presetSubtype="0" fill="hold" grpId="0" nodeType="clickEffect">
                                  <p:stCondLst>
                                    <p:cond delay="0"/>
                                  </p:stCondLst>
                                  <p:childTnLst>
                                    <p:set>
                                      <p:cBhvr>
                                        <p:cTn id="46" dur="1" fill="hold">
                                          <p:stCondLst>
                                            <p:cond delay="0"/>
                                          </p:stCondLst>
                                        </p:cTn>
                                        <p:tgtEl>
                                          <p:spTgt spid="30730">
                                            <p:txEl>
                                              <p:pRg st="5" end="5"/>
                                            </p:txEl>
                                          </p:spTgt>
                                        </p:tgtEl>
                                        <p:attrNameLst>
                                          <p:attrName>style.visibility</p:attrName>
                                        </p:attrNameLst>
                                      </p:cBhvr>
                                      <p:to>
                                        <p:strVal val="visible"/>
                                      </p:to>
                                    </p:set>
                                    <p:anim calcmode="lin" valueType="num">
                                      <p:cBhvr>
                                        <p:cTn id="47" dur="1000" fill="hold"/>
                                        <p:tgtEl>
                                          <p:spTgt spid="30730">
                                            <p:txEl>
                                              <p:pRg st="5" end="5"/>
                                            </p:txEl>
                                          </p:spTgt>
                                        </p:tgtEl>
                                        <p:attrNameLst>
                                          <p:attrName>ppt_w</p:attrName>
                                        </p:attrNameLst>
                                      </p:cBhvr>
                                      <p:tavLst>
                                        <p:tav tm="0">
                                          <p:val>
                                            <p:fltVal val="0"/>
                                          </p:val>
                                        </p:tav>
                                        <p:tav tm="100000">
                                          <p:val>
                                            <p:strVal val="#ppt_w"/>
                                          </p:val>
                                        </p:tav>
                                      </p:tavLst>
                                    </p:anim>
                                    <p:anim calcmode="lin" valueType="num">
                                      <p:cBhvr>
                                        <p:cTn id="48" dur="1000" fill="hold"/>
                                        <p:tgtEl>
                                          <p:spTgt spid="30730">
                                            <p:txEl>
                                              <p:pRg st="5" end="5"/>
                                            </p:txEl>
                                          </p:spTgt>
                                        </p:tgtEl>
                                        <p:attrNameLst>
                                          <p:attrName>ppt_h</p:attrName>
                                        </p:attrNameLst>
                                      </p:cBhvr>
                                      <p:tavLst>
                                        <p:tav tm="0">
                                          <p:val>
                                            <p:fltVal val="0"/>
                                          </p:val>
                                        </p:tav>
                                        <p:tav tm="100000">
                                          <p:val>
                                            <p:strVal val="#ppt_h"/>
                                          </p:val>
                                        </p:tav>
                                      </p:tavLst>
                                    </p:anim>
                                    <p:anim calcmode="lin" valueType="num">
                                      <p:cBhvr>
                                        <p:cTn id="49" dur="1000" fill="hold"/>
                                        <p:tgtEl>
                                          <p:spTgt spid="30730">
                                            <p:txEl>
                                              <p:pRg st="5" end="5"/>
                                            </p:txEl>
                                          </p:spTgt>
                                        </p:tgtEl>
                                        <p:attrNameLst>
                                          <p:attrName>style.rotation</p:attrName>
                                        </p:attrNameLst>
                                      </p:cBhvr>
                                      <p:tavLst>
                                        <p:tav tm="0">
                                          <p:val>
                                            <p:fltVal val="90"/>
                                          </p:val>
                                        </p:tav>
                                        <p:tav tm="100000">
                                          <p:val>
                                            <p:fltVal val="0"/>
                                          </p:val>
                                        </p:tav>
                                      </p:tavLst>
                                    </p:anim>
                                    <p:animEffect transition="in" filter="fade">
                                      <p:cBhvr>
                                        <p:cTn id="50" dur="1000"/>
                                        <p:tgtEl>
                                          <p:spTgt spid="30730">
                                            <p:txEl>
                                              <p:pRg st="5" end="5"/>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30731"/>
                                        </p:tgtEl>
                                        <p:attrNameLst>
                                          <p:attrName>style.visibility</p:attrName>
                                        </p:attrNameLst>
                                      </p:cBhvr>
                                      <p:to>
                                        <p:strVal val="visible"/>
                                      </p:to>
                                    </p:set>
                                    <p:animEffect transition="in" filter="fade">
                                      <p:cBhvr>
                                        <p:cTn id="55" dur="500"/>
                                        <p:tgtEl>
                                          <p:spTgt spid="307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30"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55" name="Picture 5"/>
          <p:cNvPicPr>
            <a:picLocks noChangeAspect="1"/>
          </p:cNvPicPr>
          <p:nvPr/>
        </p:nvPicPr>
        <p:blipFill>
          <a:blip r:embed="rId1"/>
          <a:srcRect/>
          <a:stretch>
            <a:fillRect/>
          </a:stretch>
        </p:blipFill>
        <p:spPr>
          <a:xfrm>
            <a:off x="5508625" y="1542256"/>
            <a:ext cx="3060700" cy="4191000"/>
          </a:xfrm>
          <a:prstGeom prst="rect">
            <a:avLst/>
          </a:prstGeom>
          <a:noFill/>
          <a:ln w="9525">
            <a:noFill/>
            <a:miter/>
          </a:ln>
        </p:spPr>
      </p:pic>
      <p:sp>
        <p:nvSpPr>
          <p:cNvPr id="30730" name="Rectangle 5"/>
          <p:cNvSpPr/>
          <p:nvPr/>
        </p:nvSpPr>
        <p:spPr>
          <a:xfrm>
            <a:off x="697593" y="1542257"/>
            <a:ext cx="4174649" cy="4263008"/>
          </a:xfrm>
          <a:prstGeom prst="rect">
            <a:avLst/>
          </a:prstGeom>
          <a:noFill/>
          <a:ln w="9525">
            <a:noFill/>
            <a:miter/>
          </a:ln>
        </p:spPr>
        <p:txBody>
          <a:bodyPr/>
          <a:lstStyle/>
          <a:p>
            <a:pPr marL="285750" indent="-285750" eaLnBrk="0" hangingPunct="0">
              <a:lnSpc>
                <a:spcPct val="150000"/>
              </a:lnSpc>
              <a:spcBef>
                <a:spcPct val="20000"/>
              </a:spcBef>
              <a:buFont typeface="Wingdings" panose="05000000000000000000" pitchFamily="2" charset="2"/>
              <a:buChar char="l"/>
            </a:pPr>
            <a:r>
              <a:rPr lang="en-US" altLang="zh-CN" sz="1400" dirty="0">
                <a:latin typeface="微软雅黑" panose="020B0503020204020204" pitchFamily="34" charset="-122"/>
                <a:ea typeface="微软雅黑" panose="020B0503020204020204" pitchFamily="34" charset="-122"/>
                <a:sym typeface="Arial" panose="020B0604020202020204" pitchFamily="34" charset="0"/>
              </a:rPr>
              <a:t>VPN</a:t>
            </a:r>
            <a:r>
              <a:rPr lang="zh-CN" altLang="en-US" sz="1400" dirty="0">
                <a:latin typeface="微软雅黑" panose="020B0503020204020204" pitchFamily="34" charset="-122"/>
                <a:ea typeface="微软雅黑" panose="020B0503020204020204" pitchFamily="34" charset="-122"/>
                <a:sym typeface="Arial" panose="020B0604020202020204" pitchFamily="34" charset="0"/>
              </a:rPr>
              <a:t>系统只允许在经经理处理过的计算机上使用。</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marL="342900" lvl="0" indent="-342900" algn="l"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在工作时间不得访问、浏览与工作无关的网站、下载与工作无关的资料。</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marL="342900" indent="-342900"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不得将服务器或项目测试机当作外网机访问互联网。</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marL="342900" lvl="0" indent="-342900"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因工作需要申请的宽带或链路，仅限于所申请对应特定项目使用，不可挪作它用。</a:t>
            </a:r>
            <a:endParaRPr lang="en-US" altLang="zh-CN" sz="1400" dirty="0">
              <a:latin typeface="微软雅黑" panose="020B0503020204020204" pitchFamily="34" charset="-122"/>
              <a:ea typeface="微软雅黑" panose="020B0503020204020204" pitchFamily="34" charset="-122"/>
              <a:sym typeface="Arial" panose="020B0604020202020204" pitchFamily="34" charset="0"/>
            </a:endParaRPr>
          </a:p>
          <a:p>
            <a:pPr marL="342900" lvl="0" indent="-342900" eaLnBrk="0" hangingPunct="0">
              <a:lnSpc>
                <a:spcPct val="150000"/>
              </a:lnSpc>
              <a:spcBef>
                <a:spcPct val="20000"/>
              </a:spcBef>
              <a:buFont typeface="Wingdings" panose="05000000000000000000" charset="0"/>
              <a:buChar char="l"/>
            </a:pPr>
            <a:r>
              <a:rPr lang="zh-CN" altLang="en-US" sz="1400" dirty="0">
                <a:latin typeface="微软雅黑" panose="020B0503020204020204" pitchFamily="34" charset="-122"/>
                <a:ea typeface="微软雅黑" panose="020B0503020204020204" pitchFamily="34" charset="-122"/>
                <a:sym typeface="Arial" panose="020B0604020202020204" pitchFamily="34" charset="0"/>
              </a:rPr>
              <a:t>公司统一采用腾讯通（RTX）及“钉钉”作为内部交流的即时通信工具</a:t>
            </a:r>
            <a:endParaRPr lang="zh-CN" altLang="en-US" sz="1400" dirty="0">
              <a:latin typeface="微软雅黑" panose="020B0503020204020204" pitchFamily="34" charset="-122"/>
              <a:ea typeface="微软雅黑" panose="020B0503020204020204" pitchFamily="34" charset="-122"/>
              <a:sym typeface="Arial" panose="020B0604020202020204" pitchFamily="34" charset="0"/>
            </a:endParaRPr>
          </a:p>
          <a:p>
            <a:pPr lvl="0" eaLnBrk="0" hangingPunct="0">
              <a:lnSpc>
                <a:spcPct val="150000"/>
              </a:lnSpc>
              <a:spcBef>
                <a:spcPct val="20000"/>
              </a:spcBef>
            </a:pPr>
            <a:endParaRPr lang="zh-CN" altLang="en-US" sz="1400" dirty="0">
              <a:latin typeface="微软雅黑" panose="020B0503020204020204" pitchFamily="34" charset="-122"/>
              <a:ea typeface="微软雅黑" panose="020B0503020204020204" pitchFamily="34" charset="-122"/>
              <a:sym typeface="Arial" panose="020B0604020202020204" pitchFamily="34" charset="0"/>
            </a:endParaRPr>
          </a:p>
          <a:p>
            <a:pPr marL="342900" indent="-342900" eaLnBrk="0" hangingPunct="0">
              <a:lnSpc>
                <a:spcPct val="150000"/>
              </a:lnSpc>
              <a:spcBef>
                <a:spcPct val="20000"/>
              </a:spcBef>
              <a:buFont typeface="Wingdings" panose="05000000000000000000" charset="0"/>
              <a:buChar char="l"/>
            </a:pPr>
            <a:endParaRPr lang="zh-CN" altLang="en-US" sz="1400" dirty="0">
              <a:latin typeface="微软雅黑" panose="020B0503020204020204" pitchFamily="34" charset="-122"/>
              <a:ea typeface="微软雅黑" panose="020B0503020204020204" pitchFamily="34" charset="-122"/>
              <a:sym typeface="Arial" panose="020B0604020202020204" pitchFamily="34" charset="0"/>
            </a:endParaRPr>
          </a:p>
          <a:p>
            <a:pPr marL="342900" lvl="0" indent="-342900" algn="l" eaLnBrk="0" hangingPunct="0">
              <a:lnSpc>
                <a:spcPct val="150000"/>
              </a:lnSpc>
              <a:spcBef>
                <a:spcPct val="20000"/>
              </a:spcBef>
              <a:buFont typeface="Wingdings" panose="05000000000000000000" charset="0"/>
              <a:buChar char="l"/>
            </a:pPr>
            <a:endParaRPr lang="zh-CN" altLang="en-US" sz="1400"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矩形 1"/>
          <p:cNvSpPr>
            <a:spLocks noChangeArrowheads="1"/>
          </p:cNvSpPr>
          <p:nvPr/>
        </p:nvSpPr>
        <p:spPr bwMode="auto">
          <a:xfrm>
            <a:off x="1907132" y="755650"/>
            <a:ext cx="7236867" cy="45719"/>
          </a:xfrm>
          <a:prstGeom prst="rect">
            <a:avLst/>
          </a:prstGeom>
          <a:solidFill>
            <a:srgbClr val="7F7F7F">
              <a:alpha val="72156"/>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latin typeface="Calibri" panose="020F0502020204030204" pitchFamily="34" charset="0"/>
              <a:sym typeface="Calibri" panose="020F0502020204030204" pitchFamily="34" charset="0"/>
            </a:endParaRPr>
          </a:p>
        </p:txBody>
      </p:sp>
      <p:sp>
        <p:nvSpPr>
          <p:cNvPr id="13" name="TextBox 8"/>
          <p:cNvSpPr>
            <a:spLocks noChangeArrowheads="1"/>
          </p:cNvSpPr>
          <p:nvPr/>
        </p:nvSpPr>
        <p:spPr bwMode="auto">
          <a:xfrm>
            <a:off x="1907132" y="401430"/>
            <a:ext cx="1271502"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计算机管理 </a:t>
            </a:r>
            <a:endParaRPr lang="zh-CN" altLang="en-US" dirty="0">
              <a:ea typeface="微软雅黑" panose="020B0503020204020204" pitchFamily="34" charset="-122"/>
            </a:endParaRPr>
          </a:p>
        </p:txBody>
      </p:sp>
      <p:sp>
        <p:nvSpPr>
          <p:cNvPr id="14" name="TextBox 8"/>
          <p:cNvSpPr>
            <a:spLocks noChangeArrowheads="1"/>
          </p:cNvSpPr>
          <p:nvPr/>
        </p:nvSpPr>
        <p:spPr bwMode="auto">
          <a:xfrm>
            <a:off x="4345533" y="415925"/>
            <a:ext cx="995363" cy="334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涉密载体</a:t>
            </a:r>
            <a:endParaRPr lang="zh-CN" altLang="en-US">
              <a:ea typeface="微软雅黑" panose="020B0503020204020204" pitchFamily="34" charset="-122"/>
            </a:endParaRPr>
          </a:p>
        </p:txBody>
      </p:sp>
      <p:sp>
        <p:nvSpPr>
          <p:cNvPr id="15" name="TextBox 11"/>
          <p:cNvSpPr>
            <a:spLocks noChangeArrowheads="1"/>
          </p:cNvSpPr>
          <p:nvPr/>
        </p:nvSpPr>
        <p:spPr bwMode="auto">
          <a:xfrm>
            <a:off x="3134012" y="401430"/>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009900"/>
                </a:solidFill>
                <a:ea typeface="微软雅黑" panose="020B0503020204020204" pitchFamily="34" charset="-122"/>
                <a:sym typeface="微软雅黑" panose="020B0503020204020204" pitchFamily="34" charset="-122"/>
              </a:rPr>
              <a:t>网络管理</a:t>
            </a:r>
            <a:endParaRPr lang="zh-CN" altLang="en-US" dirty="0">
              <a:ea typeface="微软雅黑" panose="020B0503020204020204" pitchFamily="34" charset="-122"/>
            </a:endParaRPr>
          </a:p>
        </p:txBody>
      </p:sp>
      <p:sp>
        <p:nvSpPr>
          <p:cNvPr id="16" name="直接连接符 14"/>
          <p:cNvSpPr>
            <a:spLocks noChangeShapeType="1"/>
          </p:cNvSpPr>
          <p:nvPr/>
        </p:nvSpPr>
        <p:spPr bwMode="auto">
          <a:xfrm>
            <a:off x="3385889" y="829910"/>
            <a:ext cx="501650" cy="3175"/>
          </a:xfrm>
          <a:prstGeom prst="line">
            <a:avLst/>
          </a:prstGeom>
          <a:noFill/>
          <a:ln w="38100">
            <a:solidFill>
              <a:srgbClr val="C00000"/>
            </a:solidFill>
            <a:round/>
          </a:ln>
          <a:extLst>
            <a:ext uri="{909E8E84-426E-40DD-AFC4-6F175D3DCCD1}">
              <a14:hiddenFill xmlns:a14="http://schemas.microsoft.com/office/drawing/2010/main">
                <a:noFill/>
              </a14:hiddenFill>
            </a:ext>
          </a:extLst>
        </p:spPr>
        <p:txBody>
          <a:bodyPr/>
          <a:lstStyle/>
          <a:p>
            <a:endParaRPr lang="zh-CN" altLang="en-US"/>
          </a:p>
        </p:txBody>
      </p:sp>
      <p:sp>
        <p:nvSpPr>
          <p:cNvPr id="17" name="TextBox 11"/>
          <p:cNvSpPr>
            <a:spLocks noChangeArrowheads="1"/>
          </p:cNvSpPr>
          <p:nvPr/>
        </p:nvSpPr>
        <p:spPr bwMode="auto">
          <a:xfrm>
            <a:off x="1835696" y="422275"/>
            <a:ext cx="309562"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endParaRPr lang="zh-CN" altLang="en-US" sz="2400">
              <a:solidFill>
                <a:srgbClr val="4D4D4D"/>
              </a:solidFill>
              <a:ea typeface="微软雅黑" panose="020B0503020204020204" pitchFamily="34" charset="-122"/>
              <a:sym typeface="Hiragino Sans GB W3" pitchFamily="2" charset="-122"/>
            </a:endParaRPr>
          </a:p>
        </p:txBody>
      </p:sp>
      <p:sp>
        <p:nvSpPr>
          <p:cNvPr id="18" name="TextBox 8"/>
          <p:cNvSpPr>
            <a:spLocks noChangeArrowheads="1"/>
          </p:cNvSpPr>
          <p:nvPr/>
        </p:nvSpPr>
        <p:spPr bwMode="auto">
          <a:xfrm>
            <a:off x="6580733" y="404813"/>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密码管理</a:t>
            </a:r>
            <a:endParaRPr lang="zh-CN" altLang="en-US" b="0" dirty="0">
              <a:ea typeface="微软雅黑" panose="020B0503020204020204" pitchFamily="34" charset="-122"/>
            </a:endParaRPr>
          </a:p>
        </p:txBody>
      </p:sp>
      <p:sp>
        <p:nvSpPr>
          <p:cNvPr id="19" name="TextBox 8"/>
          <p:cNvSpPr>
            <a:spLocks noChangeArrowheads="1"/>
          </p:cNvSpPr>
          <p:nvPr/>
        </p:nvSpPr>
        <p:spPr bwMode="auto">
          <a:xfrm>
            <a:off x="5499646" y="404813"/>
            <a:ext cx="995362" cy="334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a:solidFill>
                  <a:srgbClr val="4D4D4D"/>
                </a:solidFill>
                <a:ea typeface="微软雅黑" panose="020B0503020204020204" pitchFamily="34" charset="-122"/>
                <a:sym typeface="微软雅黑" panose="020B0503020204020204" pitchFamily="34" charset="-122"/>
              </a:rPr>
              <a:t>涉密设备</a:t>
            </a:r>
            <a:endParaRPr lang="zh-CN" altLang="en-US">
              <a:ea typeface="微软雅黑" panose="020B0503020204020204" pitchFamily="34" charset="-122"/>
            </a:endParaRPr>
          </a:p>
        </p:txBody>
      </p:sp>
      <p:sp>
        <p:nvSpPr>
          <p:cNvPr id="20" name="TextBox 8"/>
          <p:cNvSpPr>
            <a:spLocks noChangeArrowheads="1"/>
          </p:cNvSpPr>
          <p:nvPr/>
        </p:nvSpPr>
        <p:spPr bwMode="auto">
          <a:xfrm>
            <a:off x="7738536" y="404664"/>
            <a:ext cx="1005403"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600" b="1">
                <a:solidFill>
                  <a:schemeClr val="bg1"/>
                </a:solidFill>
                <a:latin typeface="微软雅黑" panose="020B0503020204020204" pitchFamily="34" charset="-122"/>
                <a:ea typeface="宋体" panose="02010600030101010101" pitchFamily="2" charset="-122"/>
              </a:defRPr>
            </a:lvl1pPr>
            <a:lvl2pPr marL="742950" indent="-285750" eaLnBrk="0" hangingPunct="0">
              <a:defRPr sz="1600" b="1">
                <a:solidFill>
                  <a:schemeClr val="bg1"/>
                </a:solidFill>
                <a:latin typeface="微软雅黑" panose="020B0503020204020204" pitchFamily="34" charset="-122"/>
                <a:ea typeface="宋体" panose="02010600030101010101" pitchFamily="2" charset="-122"/>
              </a:defRPr>
            </a:lvl2pPr>
            <a:lvl3pPr marL="1143000" indent="-228600" eaLnBrk="0" hangingPunct="0">
              <a:defRPr sz="1600" b="1">
                <a:solidFill>
                  <a:schemeClr val="bg1"/>
                </a:solidFill>
                <a:latin typeface="微软雅黑" panose="020B0503020204020204" pitchFamily="34" charset="-122"/>
                <a:ea typeface="宋体" panose="02010600030101010101" pitchFamily="2" charset="-122"/>
              </a:defRPr>
            </a:lvl3pPr>
            <a:lvl4pPr marL="1600200" indent="-228600" eaLnBrk="0" hangingPunct="0">
              <a:defRPr sz="1600" b="1">
                <a:solidFill>
                  <a:schemeClr val="bg1"/>
                </a:solidFill>
                <a:latin typeface="微软雅黑" panose="020B0503020204020204" pitchFamily="34" charset="-122"/>
                <a:ea typeface="宋体" panose="02010600030101010101" pitchFamily="2" charset="-122"/>
              </a:defRPr>
            </a:lvl4pPr>
            <a:lvl5pPr marL="2057400" indent="-228600" eaLnBrk="0" hangingPunct="0">
              <a:defRPr sz="1600" b="1">
                <a:solidFill>
                  <a:schemeClr val="bg1"/>
                </a:solidFill>
                <a:latin typeface="微软雅黑" panose="020B0503020204020204" pitchFamily="34" charset="-122"/>
                <a:ea typeface="宋体" panose="02010600030101010101" pitchFamily="2" charset="-122"/>
              </a:defRPr>
            </a:lvl5pPr>
            <a:lvl6pPr marL="25146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6pPr>
            <a:lvl7pPr marL="29718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7pPr>
            <a:lvl8pPr marL="34290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8pPr>
            <a:lvl9pPr marL="3886200" indent="-228600" eaLnBrk="0" fontAlgn="base" hangingPunct="0">
              <a:spcBef>
                <a:spcPct val="0"/>
              </a:spcBef>
              <a:spcAft>
                <a:spcPct val="0"/>
              </a:spcAft>
              <a:defRPr sz="1600" b="1">
                <a:solidFill>
                  <a:schemeClr val="bg1"/>
                </a:solidFill>
                <a:latin typeface="微软雅黑" panose="020B0503020204020204" pitchFamily="34" charset="-122"/>
                <a:ea typeface="宋体" panose="02010600030101010101" pitchFamily="2" charset="-122"/>
              </a:defRPr>
            </a:lvl9pPr>
          </a:lstStyle>
          <a:p>
            <a:r>
              <a:rPr lang="zh-CN" altLang="en-US" b="0" dirty="0">
                <a:solidFill>
                  <a:srgbClr val="4D4D4D"/>
                </a:solidFill>
                <a:ea typeface="微软雅黑" panose="020B0503020204020204" pitchFamily="34" charset="-122"/>
                <a:sym typeface="微软雅黑" panose="020B0503020204020204" pitchFamily="34" charset="-122"/>
              </a:rPr>
              <a:t>线路设备</a:t>
            </a:r>
            <a:endParaRPr lang="zh-CN" altLang="en-US" b="0" dirty="0">
              <a:ea typeface="微软雅黑" panose="020B0503020204020204" pitchFamily="3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0730">
                                            <p:txEl>
                                              <p:pRg st="0" end="0"/>
                                            </p:txEl>
                                          </p:spTgt>
                                        </p:tgtEl>
                                        <p:attrNameLst>
                                          <p:attrName>style.visibility</p:attrName>
                                        </p:attrNameLst>
                                      </p:cBhvr>
                                      <p:to>
                                        <p:strVal val="visible"/>
                                      </p:to>
                                    </p:set>
                                    <p:anim calcmode="lin" valueType="num">
                                      <p:cBhvr>
                                        <p:cTn id="7" dur="1000" fill="hold"/>
                                        <p:tgtEl>
                                          <p:spTgt spid="30730">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0730">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0730">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0730">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grpId="0" nodeType="clickEffect">
                                  <p:stCondLst>
                                    <p:cond delay="0"/>
                                  </p:stCondLst>
                                  <p:childTnLst>
                                    <p:set>
                                      <p:cBhvr>
                                        <p:cTn id="14" dur="1" fill="hold">
                                          <p:stCondLst>
                                            <p:cond delay="0"/>
                                          </p:stCondLst>
                                        </p:cTn>
                                        <p:tgtEl>
                                          <p:spTgt spid="30730">
                                            <p:txEl>
                                              <p:pRg st="1" end="1"/>
                                            </p:txEl>
                                          </p:spTgt>
                                        </p:tgtEl>
                                        <p:attrNameLst>
                                          <p:attrName>style.visibility</p:attrName>
                                        </p:attrNameLst>
                                      </p:cBhvr>
                                      <p:to>
                                        <p:strVal val="visible"/>
                                      </p:to>
                                    </p:set>
                                    <p:anim calcmode="lin" valueType="num">
                                      <p:cBhvr>
                                        <p:cTn id="15" dur="1000" fill="hold"/>
                                        <p:tgtEl>
                                          <p:spTgt spid="30730">
                                            <p:txEl>
                                              <p:pRg st="1" end="1"/>
                                            </p:txEl>
                                          </p:spTgt>
                                        </p:tgtEl>
                                        <p:attrNameLst>
                                          <p:attrName>ppt_w</p:attrName>
                                        </p:attrNameLst>
                                      </p:cBhvr>
                                      <p:tavLst>
                                        <p:tav tm="0">
                                          <p:val>
                                            <p:fltVal val="0"/>
                                          </p:val>
                                        </p:tav>
                                        <p:tav tm="100000">
                                          <p:val>
                                            <p:strVal val="#ppt_w"/>
                                          </p:val>
                                        </p:tav>
                                      </p:tavLst>
                                    </p:anim>
                                    <p:anim calcmode="lin" valueType="num">
                                      <p:cBhvr>
                                        <p:cTn id="16" dur="1000" fill="hold"/>
                                        <p:tgtEl>
                                          <p:spTgt spid="30730">
                                            <p:txEl>
                                              <p:pRg st="1" end="1"/>
                                            </p:txEl>
                                          </p:spTgt>
                                        </p:tgtEl>
                                        <p:attrNameLst>
                                          <p:attrName>ppt_h</p:attrName>
                                        </p:attrNameLst>
                                      </p:cBhvr>
                                      <p:tavLst>
                                        <p:tav tm="0">
                                          <p:val>
                                            <p:fltVal val="0"/>
                                          </p:val>
                                        </p:tav>
                                        <p:tav tm="100000">
                                          <p:val>
                                            <p:strVal val="#ppt_h"/>
                                          </p:val>
                                        </p:tav>
                                      </p:tavLst>
                                    </p:anim>
                                    <p:anim calcmode="lin" valueType="num">
                                      <p:cBhvr>
                                        <p:cTn id="17" dur="1000" fill="hold"/>
                                        <p:tgtEl>
                                          <p:spTgt spid="30730">
                                            <p:txEl>
                                              <p:pRg st="1" end="1"/>
                                            </p:txEl>
                                          </p:spTgt>
                                        </p:tgtEl>
                                        <p:attrNameLst>
                                          <p:attrName>style.rotation</p:attrName>
                                        </p:attrNameLst>
                                      </p:cBhvr>
                                      <p:tavLst>
                                        <p:tav tm="0">
                                          <p:val>
                                            <p:fltVal val="90"/>
                                          </p:val>
                                        </p:tav>
                                        <p:tav tm="100000">
                                          <p:val>
                                            <p:fltVal val="0"/>
                                          </p:val>
                                        </p:tav>
                                      </p:tavLst>
                                    </p:anim>
                                    <p:animEffect transition="in" filter="fade">
                                      <p:cBhvr>
                                        <p:cTn id="18" dur="1000"/>
                                        <p:tgtEl>
                                          <p:spTgt spid="30730">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grpId="0" nodeType="clickEffect">
                                  <p:stCondLst>
                                    <p:cond delay="0"/>
                                  </p:stCondLst>
                                  <p:childTnLst>
                                    <p:set>
                                      <p:cBhvr>
                                        <p:cTn id="22" dur="1" fill="hold">
                                          <p:stCondLst>
                                            <p:cond delay="0"/>
                                          </p:stCondLst>
                                        </p:cTn>
                                        <p:tgtEl>
                                          <p:spTgt spid="30730">
                                            <p:txEl>
                                              <p:pRg st="2" end="2"/>
                                            </p:txEl>
                                          </p:spTgt>
                                        </p:tgtEl>
                                        <p:attrNameLst>
                                          <p:attrName>style.visibility</p:attrName>
                                        </p:attrNameLst>
                                      </p:cBhvr>
                                      <p:to>
                                        <p:strVal val="visible"/>
                                      </p:to>
                                    </p:set>
                                    <p:anim calcmode="lin" valueType="num">
                                      <p:cBhvr>
                                        <p:cTn id="23" dur="1000" fill="hold"/>
                                        <p:tgtEl>
                                          <p:spTgt spid="30730">
                                            <p:txEl>
                                              <p:pRg st="2" end="2"/>
                                            </p:txEl>
                                          </p:spTgt>
                                        </p:tgtEl>
                                        <p:attrNameLst>
                                          <p:attrName>ppt_w</p:attrName>
                                        </p:attrNameLst>
                                      </p:cBhvr>
                                      <p:tavLst>
                                        <p:tav tm="0">
                                          <p:val>
                                            <p:fltVal val="0"/>
                                          </p:val>
                                        </p:tav>
                                        <p:tav tm="100000">
                                          <p:val>
                                            <p:strVal val="#ppt_w"/>
                                          </p:val>
                                        </p:tav>
                                      </p:tavLst>
                                    </p:anim>
                                    <p:anim calcmode="lin" valueType="num">
                                      <p:cBhvr>
                                        <p:cTn id="24" dur="1000" fill="hold"/>
                                        <p:tgtEl>
                                          <p:spTgt spid="30730">
                                            <p:txEl>
                                              <p:pRg st="2" end="2"/>
                                            </p:txEl>
                                          </p:spTgt>
                                        </p:tgtEl>
                                        <p:attrNameLst>
                                          <p:attrName>ppt_h</p:attrName>
                                        </p:attrNameLst>
                                      </p:cBhvr>
                                      <p:tavLst>
                                        <p:tav tm="0">
                                          <p:val>
                                            <p:fltVal val="0"/>
                                          </p:val>
                                        </p:tav>
                                        <p:tav tm="100000">
                                          <p:val>
                                            <p:strVal val="#ppt_h"/>
                                          </p:val>
                                        </p:tav>
                                      </p:tavLst>
                                    </p:anim>
                                    <p:anim calcmode="lin" valueType="num">
                                      <p:cBhvr>
                                        <p:cTn id="25" dur="1000" fill="hold"/>
                                        <p:tgtEl>
                                          <p:spTgt spid="30730">
                                            <p:txEl>
                                              <p:pRg st="2" end="2"/>
                                            </p:txEl>
                                          </p:spTgt>
                                        </p:tgtEl>
                                        <p:attrNameLst>
                                          <p:attrName>style.rotation</p:attrName>
                                        </p:attrNameLst>
                                      </p:cBhvr>
                                      <p:tavLst>
                                        <p:tav tm="0">
                                          <p:val>
                                            <p:fltVal val="90"/>
                                          </p:val>
                                        </p:tav>
                                        <p:tav tm="100000">
                                          <p:val>
                                            <p:fltVal val="0"/>
                                          </p:val>
                                        </p:tav>
                                      </p:tavLst>
                                    </p:anim>
                                    <p:animEffect transition="in" filter="fade">
                                      <p:cBhvr>
                                        <p:cTn id="26" dur="1000"/>
                                        <p:tgtEl>
                                          <p:spTgt spid="30730">
                                            <p:txEl>
                                              <p:pRg st="2" end="2"/>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1" presetClass="entr" presetSubtype="0" fill="hold" grpId="0" nodeType="clickEffect">
                                  <p:stCondLst>
                                    <p:cond delay="0"/>
                                  </p:stCondLst>
                                  <p:childTnLst>
                                    <p:set>
                                      <p:cBhvr>
                                        <p:cTn id="30" dur="1" fill="hold">
                                          <p:stCondLst>
                                            <p:cond delay="0"/>
                                          </p:stCondLst>
                                        </p:cTn>
                                        <p:tgtEl>
                                          <p:spTgt spid="30730">
                                            <p:txEl>
                                              <p:pRg st="3" end="3"/>
                                            </p:txEl>
                                          </p:spTgt>
                                        </p:tgtEl>
                                        <p:attrNameLst>
                                          <p:attrName>style.visibility</p:attrName>
                                        </p:attrNameLst>
                                      </p:cBhvr>
                                      <p:to>
                                        <p:strVal val="visible"/>
                                      </p:to>
                                    </p:set>
                                    <p:anim calcmode="lin" valueType="num">
                                      <p:cBhvr>
                                        <p:cTn id="31" dur="1000" fill="hold"/>
                                        <p:tgtEl>
                                          <p:spTgt spid="30730">
                                            <p:txEl>
                                              <p:pRg st="3" end="3"/>
                                            </p:txEl>
                                          </p:spTgt>
                                        </p:tgtEl>
                                        <p:attrNameLst>
                                          <p:attrName>ppt_w</p:attrName>
                                        </p:attrNameLst>
                                      </p:cBhvr>
                                      <p:tavLst>
                                        <p:tav tm="0">
                                          <p:val>
                                            <p:fltVal val="0"/>
                                          </p:val>
                                        </p:tav>
                                        <p:tav tm="100000">
                                          <p:val>
                                            <p:strVal val="#ppt_w"/>
                                          </p:val>
                                        </p:tav>
                                      </p:tavLst>
                                    </p:anim>
                                    <p:anim calcmode="lin" valueType="num">
                                      <p:cBhvr>
                                        <p:cTn id="32" dur="1000" fill="hold"/>
                                        <p:tgtEl>
                                          <p:spTgt spid="30730">
                                            <p:txEl>
                                              <p:pRg st="3" end="3"/>
                                            </p:txEl>
                                          </p:spTgt>
                                        </p:tgtEl>
                                        <p:attrNameLst>
                                          <p:attrName>ppt_h</p:attrName>
                                        </p:attrNameLst>
                                      </p:cBhvr>
                                      <p:tavLst>
                                        <p:tav tm="0">
                                          <p:val>
                                            <p:fltVal val="0"/>
                                          </p:val>
                                        </p:tav>
                                        <p:tav tm="100000">
                                          <p:val>
                                            <p:strVal val="#ppt_h"/>
                                          </p:val>
                                        </p:tav>
                                      </p:tavLst>
                                    </p:anim>
                                    <p:anim calcmode="lin" valueType="num">
                                      <p:cBhvr>
                                        <p:cTn id="33" dur="1000" fill="hold"/>
                                        <p:tgtEl>
                                          <p:spTgt spid="30730">
                                            <p:txEl>
                                              <p:pRg st="3" end="3"/>
                                            </p:txEl>
                                          </p:spTgt>
                                        </p:tgtEl>
                                        <p:attrNameLst>
                                          <p:attrName>style.rotation</p:attrName>
                                        </p:attrNameLst>
                                      </p:cBhvr>
                                      <p:tavLst>
                                        <p:tav tm="0">
                                          <p:val>
                                            <p:fltVal val="90"/>
                                          </p:val>
                                        </p:tav>
                                        <p:tav tm="100000">
                                          <p:val>
                                            <p:fltVal val="0"/>
                                          </p:val>
                                        </p:tav>
                                      </p:tavLst>
                                    </p:anim>
                                    <p:animEffect transition="in" filter="fade">
                                      <p:cBhvr>
                                        <p:cTn id="34" dur="1000"/>
                                        <p:tgtEl>
                                          <p:spTgt spid="30730">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grpId="0" nodeType="clickEffect">
                                  <p:stCondLst>
                                    <p:cond delay="0"/>
                                  </p:stCondLst>
                                  <p:childTnLst>
                                    <p:set>
                                      <p:cBhvr>
                                        <p:cTn id="38" dur="1" fill="hold">
                                          <p:stCondLst>
                                            <p:cond delay="0"/>
                                          </p:stCondLst>
                                        </p:cTn>
                                        <p:tgtEl>
                                          <p:spTgt spid="30730">
                                            <p:txEl>
                                              <p:pRg st="4" end="4"/>
                                            </p:txEl>
                                          </p:spTgt>
                                        </p:tgtEl>
                                        <p:attrNameLst>
                                          <p:attrName>style.visibility</p:attrName>
                                        </p:attrNameLst>
                                      </p:cBhvr>
                                      <p:to>
                                        <p:strVal val="visible"/>
                                      </p:to>
                                    </p:set>
                                    <p:anim calcmode="lin" valueType="num">
                                      <p:cBhvr>
                                        <p:cTn id="39" dur="1000" fill="hold"/>
                                        <p:tgtEl>
                                          <p:spTgt spid="30730">
                                            <p:txEl>
                                              <p:pRg st="4" end="4"/>
                                            </p:txEl>
                                          </p:spTgt>
                                        </p:tgtEl>
                                        <p:attrNameLst>
                                          <p:attrName>ppt_w</p:attrName>
                                        </p:attrNameLst>
                                      </p:cBhvr>
                                      <p:tavLst>
                                        <p:tav tm="0">
                                          <p:val>
                                            <p:fltVal val="0"/>
                                          </p:val>
                                        </p:tav>
                                        <p:tav tm="100000">
                                          <p:val>
                                            <p:strVal val="#ppt_w"/>
                                          </p:val>
                                        </p:tav>
                                      </p:tavLst>
                                    </p:anim>
                                    <p:anim calcmode="lin" valueType="num">
                                      <p:cBhvr>
                                        <p:cTn id="40" dur="1000" fill="hold"/>
                                        <p:tgtEl>
                                          <p:spTgt spid="30730">
                                            <p:txEl>
                                              <p:pRg st="4" end="4"/>
                                            </p:txEl>
                                          </p:spTgt>
                                        </p:tgtEl>
                                        <p:attrNameLst>
                                          <p:attrName>ppt_h</p:attrName>
                                        </p:attrNameLst>
                                      </p:cBhvr>
                                      <p:tavLst>
                                        <p:tav tm="0">
                                          <p:val>
                                            <p:fltVal val="0"/>
                                          </p:val>
                                        </p:tav>
                                        <p:tav tm="100000">
                                          <p:val>
                                            <p:strVal val="#ppt_h"/>
                                          </p:val>
                                        </p:tav>
                                      </p:tavLst>
                                    </p:anim>
                                    <p:anim calcmode="lin" valueType="num">
                                      <p:cBhvr>
                                        <p:cTn id="41" dur="1000" fill="hold"/>
                                        <p:tgtEl>
                                          <p:spTgt spid="30730">
                                            <p:txEl>
                                              <p:pRg st="4" end="4"/>
                                            </p:txEl>
                                          </p:spTgt>
                                        </p:tgtEl>
                                        <p:attrNameLst>
                                          <p:attrName>style.rotation</p:attrName>
                                        </p:attrNameLst>
                                      </p:cBhvr>
                                      <p:tavLst>
                                        <p:tav tm="0">
                                          <p:val>
                                            <p:fltVal val="90"/>
                                          </p:val>
                                        </p:tav>
                                        <p:tav tm="100000">
                                          <p:val>
                                            <p:fltVal val="0"/>
                                          </p:val>
                                        </p:tav>
                                      </p:tavLst>
                                    </p:anim>
                                    <p:animEffect transition="in" filter="fade">
                                      <p:cBhvr>
                                        <p:cTn id="42" dur="1000"/>
                                        <p:tgtEl>
                                          <p:spTgt spid="3073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730" grpId="0" uiExpand="1" build="p"/>
    </p:bldLst>
  </p:timing>
</p:sld>
</file>

<file path=ppt/tags/tag1.xml><?xml version="1.0" encoding="utf-8"?>
<p:tagLst xmlns:p="http://schemas.openxmlformats.org/presentationml/2006/main">
  <p:tag name="COMMONDATA" val="eyJoZGlkIjoiOGI1ZDRlODU1NmU1NjYzOTgzMDRiZjdhZDgyNDkxOGM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4638</Words>
  <Application>WPS 演示</Application>
  <PresentationFormat>全屏显示(4:3)</PresentationFormat>
  <Paragraphs>425</Paragraphs>
  <Slides>22</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22</vt:i4>
      </vt:variant>
    </vt:vector>
  </HeadingPairs>
  <TitlesOfParts>
    <vt:vector size="35" baseType="lpstr">
      <vt:lpstr>Arial</vt:lpstr>
      <vt:lpstr>宋体</vt:lpstr>
      <vt:lpstr>Wingdings</vt:lpstr>
      <vt:lpstr>Hiragino Sans GB W3</vt:lpstr>
      <vt:lpstr>微软雅黑</vt:lpstr>
      <vt:lpstr>Verdana</vt:lpstr>
      <vt:lpstr>Calibri</vt:lpstr>
      <vt:lpstr>黑体</vt:lpstr>
      <vt:lpstr>Wingdings</vt:lpstr>
      <vt:lpstr>Arial Unicode MS</vt:lpstr>
      <vt:lpstr>仿宋</vt:lpstr>
      <vt:lpstr>仿宋_GB2312</vt:lpstr>
      <vt:lpstr>Office 主题​​</vt:lpstr>
      <vt:lpstr>PowerPoint 演示文稿</vt:lpstr>
      <vt:lpstr>PowerPoint 演示文稿</vt:lpstr>
      <vt:lpstr>PowerPoint 演示文稿</vt:lpstr>
      <vt:lpstr>PowerPoint 演示文稿</vt:lpstr>
      <vt:lpstr>PowerPoint 演示文稿</vt:lpstr>
      <vt:lpstr>PowerPoint 演示文稿</vt:lpstr>
      <vt:lpstr>安全事件之一</vt:lpstr>
      <vt:lpstr>PowerPoint 演示文稿</vt:lpstr>
      <vt:lpstr>PowerPoint 演示文稿</vt:lpstr>
      <vt:lpstr>安全事件之二</vt:lpstr>
      <vt:lpstr>PowerPoint 演示文稿</vt:lpstr>
      <vt:lpstr>安全事件之三</vt:lpstr>
      <vt:lpstr>PowerPoint 演示文稿</vt:lpstr>
      <vt:lpstr>安全事件之四</vt:lpstr>
      <vt:lpstr>PowerPoint 演示文稿</vt:lpstr>
      <vt:lpstr>安全事件之五</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高启爱</dc:creator>
  <cp:lastModifiedBy>商嘉一</cp:lastModifiedBy>
  <cp:revision>64</cp:revision>
  <dcterms:created xsi:type="dcterms:W3CDTF">2016-01-06T02:38:00Z</dcterms:created>
  <dcterms:modified xsi:type="dcterms:W3CDTF">2022-04-28T08:04:00Z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2052-11.1.0.11636</vt:lpwstr>
  </property>
  <property fmtid="{D5CDD505-2E9C-101B-9397-08002B2CF9AE}" pid="3" name="ICV">
    <vt:lpwstr>2B97A9A4B3EC43F3B9B62725E3B97DCE</vt:lpwstr>
  </property>
</Properties>
</file>